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90" r:id="rId34"/>
    <p:sldId id="291" r:id="rId35"/>
    <p:sldId id="298" r:id="rId36"/>
    <p:sldId id="299" r:id="rId37"/>
  </p:sldIdLst>
  <p:sldSz cx="9144000" cy="5143500" type="screen16x9"/>
  <p:notesSz cx="6858000" cy="9144000"/>
  <p:embeddedFontLst>
    <p:embeddedFont>
      <p:font typeface="Comfortaa Light" pitchFamily="2" charset="0"/>
      <p:regular r:id="rId39"/>
      <p:bold r:id="rId40"/>
    </p:embeddedFont>
    <p:embeddedFont>
      <p:font typeface="EB Garamond" pitchFamily="2" charset="0"/>
      <p:regular r:id="rId41"/>
      <p:bold r:id="rId42"/>
      <p:italic r:id="rId43"/>
      <p:boldItalic r:id="rId44"/>
    </p:embeddedFont>
    <p:embeddedFont>
      <p:font typeface="Lato" panose="020F0502020204030203" pitchFamily="34" charset="77"/>
      <p:regular r:id="rId45"/>
      <p:bold r:id="rId46"/>
      <p:italic r:id="rId47"/>
      <p:boldItalic r:id="rId48"/>
    </p:embeddedFont>
    <p:embeddedFont>
      <p:font typeface="Playfair Display" pitchFamily="2" charset="77"/>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3735BC-0F4F-40E9-8E82-1E99A4C1E8B7}">
  <a:tblStyle styleId="{983735BC-0F4F-40E9-8E82-1E99A4C1E8B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83"/>
    <p:restoredTop sz="94671"/>
  </p:normalViewPr>
  <p:slideViewPr>
    <p:cSldViewPr snapToGrid="0">
      <p:cViewPr>
        <p:scale>
          <a:sx n="95" d="100"/>
          <a:sy n="95" d="100"/>
        </p:scale>
        <p:origin x="1696" y="88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222727b0b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222727b0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222727b0b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222727b0b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222727b0b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222727b0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029db423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029db423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6c698396_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6c698396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1b62a44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1b62a4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222727b0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222727b0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222727b0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222727b0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222727b0b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222727b0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d1b75ca9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d1b75ca9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029db42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029db42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222727b0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222727b0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222727b0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222727b0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d1b62a44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d1b62a4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2209fb6b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2209fb6b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d1b62a44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d1b62a44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d1b62a4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d1b62a4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290f68cd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290f68c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EB Garamond"/>
                <a:ea typeface="EB Garamond"/>
                <a:cs typeface="EB Garamond"/>
                <a:sym typeface="EB Garamond"/>
              </a:rPr>
              <a:t>Overall, the pink area indicates the cheerful overlap between our theoretical linear model and LASSO model. Both agree that a higher listed price is associated with the increase on number of bedrooms, bathrooms, accommodates and a higher review score, cleanliness score, location score of the property, as well as having hair dryer, heating, pool, TV, washer, working space, and family/kid friendly in amenity.</a:t>
            </a:r>
            <a:endParaRPr>
              <a:latin typeface="EB Garamond"/>
              <a:ea typeface="EB Garamond"/>
              <a:cs typeface="EB Garamond"/>
              <a:sym typeface="EB Garamond"/>
            </a:endParaRPr>
          </a:p>
          <a:p>
            <a:pPr marL="0" lvl="0" indent="0" algn="l" rtl="0">
              <a:lnSpc>
                <a:spcPct val="115000"/>
              </a:lnSpc>
              <a:spcBef>
                <a:spcPts val="0"/>
              </a:spcBef>
              <a:spcAft>
                <a:spcPts val="0"/>
              </a:spcAft>
              <a:buNone/>
            </a:pPr>
            <a:endParaRPr>
              <a:latin typeface="EB Garamond"/>
              <a:ea typeface="EB Garamond"/>
              <a:cs typeface="EB Garamond"/>
              <a:sym typeface="EB Garamond"/>
            </a:endParaRPr>
          </a:p>
          <a:p>
            <a:pPr marL="0" lvl="0" indent="0" algn="l" rtl="0">
              <a:lnSpc>
                <a:spcPct val="115000"/>
              </a:lnSpc>
              <a:spcBef>
                <a:spcPts val="0"/>
              </a:spcBef>
              <a:spcAft>
                <a:spcPts val="0"/>
              </a:spcAft>
              <a:buNone/>
            </a:pPr>
            <a:r>
              <a:rPr lang="en">
                <a:latin typeface="EB Garamond"/>
                <a:ea typeface="EB Garamond"/>
                <a:cs typeface="EB Garamond"/>
                <a:sym typeface="EB Garamond"/>
              </a:rPr>
              <a:t>There are two rows I want to point out. </a:t>
            </a:r>
            <a:endParaRPr>
              <a:latin typeface="EB Garamond"/>
              <a:ea typeface="EB Garamond"/>
              <a:cs typeface="EB Garamond"/>
              <a:sym typeface="EB Garamond"/>
            </a:endParaRPr>
          </a:p>
          <a:p>
            <a:pPr marL="457200" lvl="0" indent="-298450" algn="l" rtl="0">
              <a:lnSpc>
                <a:spcPct val="115000"/>
              </a:lnSpc>
              <a:spcBef>
                <a:spcPts val="0"/>
              </a:spcBef>
              <a:spcAft>
                <a:spcPts val="0"/>
              </a:spcAft>
              <a:buSzPts val="1100"/>
              <a:buFont typeface="EB Garamond"/>
              <a:buAutoNum type="arabicPeriod"/>
            </a:pPr>
            <a:r>
              <a:rPr lang="en">
                <a:latin typeface="EB Garamond"/>
                <a:ea typeface="EB Garamond"/>
                <a:cs typeface="EB Garamond"/>
                <a:sym typeface="EB Garamond"/>
              </a:rPr>
              <a:t>The room type variable is a factor variable in the specified model. Price is relatively negatively associated with private room and shared room comparing to renting out an entire home. LASSO model provides a similar result such that shared room is associated with lower listing price and customers favor renting an entire house or private room.</a:t>
            </a:r>
            <a:endParaRPr>
              <a:latin typeface="EB Garamond"/>
              <a:ea typeface="EB Garamond"/>
              <a:cs typeface="EB Garamond"/>
              <a:sym typeface="EB Garamond"/>
            </a:endParaRPr>
          </a:p>
          <a:p>
            <a:pPr marL="457200" lvl="0" indent="-298450" algn="l" rtl="0">
              <a:lnSpc>
                <a:spcPct val="115000"/>
              </a:lnSpc>
              <a:spcBef>
                <a:spcPts val="0"/>
              </a:spcBef>
              <a:spcAft>
                <a:spcPts val="0"/>
              </a:spcAft>
              <a:buSzPts val="1100"/>
              <a:buFont typeface="EB Garamond"/>
              <a:buAutoNum type="arabicPeriod"/>
            </a:pPr>
            <a:r>
              <a:rPr lang="en">
                <a:latin typeface="EB Garamond"/>
                <a:ea typeface="EB Garamond"/>
                <a:cs typeface="EB Garamond"/>
                <a:sym typeface="EB Garamond"/>
              </a:rPr>
              <a:t>We also highlight the city row, because in the specified model, we used zipcode as our fixed effect due to the obvious difference presented in our descriptive analysis section. In the LASSO model, a higher price is associated with Boston, San Francisco, and New York City and negatively associated with Minneapolis, Denver, Chicago, and Austin.</a:t>
            </a:r>
            <a:endParaRPr>
              <a:latin typeface="EB Garamond"/>
              <a:ea typeface="EB Garamond"/>
              <a:cs typeface="EB Garamond"/>
              <a:sym typeface="EB Garamond"/>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222727b0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222727b0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029db423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029db423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a:t>
            </a:r>
            <a:endParaRPr/>
          </a:p>
          <a:p>
            <a:pPr marL="457200" lvl="0" indent="-298450" algn="l" rtl="0">
              <a:spcBef>
                <a:spcPts val="0"/>
              </a:spcBef>
              <a:spcAft>
                <a:spcPts val="0"/>
              </a:spcAft>
              <a:buSzPts val="1100"/>
              <a:buAutoNum type="arabicPeriod"/>
            </a:pPr>
            <a:r>
              <a:rPr lang="en"/>
              <a:t>Better location is captured by location review score by zip code</a:t>
            </a:r>
            <a:endParaRPr/>
          </a:p>
          <a:p>
            <a:pPr marL="457200" lvl="0" indent="-298450" algn="l" rtl="0">
              <a:spcBef>
                <a:spcPts val="0"/>
              </a:spcBef>
              <a:spcAft>
                <a:spcPts val="0"/>
              </a:spcAft>
              <a:buSzPts val="1100"/>
              <a:buAutoNum type="arabicPeriod"/>
            </a:pPr>
            <a:r>
              <a:rPr lang="en"/>
              <a:t>Ok</a:t>
            </a:r>
            <a:endParaRPr/>
          </a:p>
          <a:p>
            <a:pPr marL="457200" lvl="0" indent="-298450" algn="l" rtl="0">
              <a:spcBef>
                <a:spcPts val="0"/>
              </a:spcBef>
              <a:spcAft>
                <a:spcPts val="0"/>
              </a:spcAft>
              <a:buSzPts val="1100"/>
              <a:buAutoNum type="arabicPeriod"/>
            </a:pPr>
            <a:r>
              <a:rPr lang="en"/>
              <a:t>If you have a pool, mention it.</a:t>
            </a:r>
            <a:endParaRPr/>
          </a:p>
          <a:p>
            <a:pPr marL="0" lvl="0" indent="0" algn="l" rtl="0">
              <a:spcBef>
                <a:spcPts val="0"/>
              </a:spcBef>
              <a:spcAft>
                <a:spcPts val="0"/>
              </a:spcAft>
              <a:buNone/>
            </a:pPr>
            <a:endParaRPr/>
          </a:p>
          <a:p>
            <a:pPr marL="0" lvl="0" indent="0" algn="l" rtl="0">
              <a:spcBef>
                <a:spcPts val="0"/>
              </a:spcBef>
              <a:spcAft>
                <a:spcPts val="0"/>
              </a:spcAft>
              <a:buNone/>
            </a:pPr>
            <a:r>
              <a:rPr lang="en"/>
              <a:t>Actionable</a:t>
            </a:r>
            <a:endParaRPr/>
          </a:p>
          <a:p>
            <a:pPr marL="457200" lvl="0" indent="-298450" algn="l" rtl="0">
              <a:spcBef>
                <a:spcPts val="0"/>
              </a:spcBef>
              <a:spcAft>
                <a:spcPts val="0"/>
              </a:spcAft>
              <a:buSzPts val="1100"/>
              <a:buAutoNum type="arabicPeriod"/>
            </a:pPr>
            <a:r>
              <a:rPr lang="en"/>
              <a:t>ok</a:t>
            </a:r>
            <a:endParaRPr/>
          </a:p>
          <a:p>
            <a:pPr marL="457200" lvl="0" indent="-298450" algn="l" rtl="0">
              <a:spcBef>
                <a:spcPts val="0"/>
              </a:spcBef>
              <a:spcAft>
                <a:spcPts val="0"/>
              </a:spcAft>
              <a:buSzPts val="1100"/>
              <a:buAutoNum type="arabicPeriod"/>
            </a:pPr>
            <a:r>
              <a:rPr lang="en"/>
              <a:t>Cuz for every increase in cleanliness review score, the price can be increase by 2.3%</a:t>
            </a:r>
            <a:endParaRPr/>
          </a:p>
          <a:p>
            <a:pPr marL="457200" lvl="0" indent="-298450" algn="l" rtl="0">
              <a:spcBef>
                <a:spcPts val="0"/>
              </a:spcBef>
              <a:spcAft>
                <a:spcPts val="0"/>
              </a:spcAft>
              <a:buSzPts val="1100"/>
              <a:buAutoNum type="arabicPeriod"/>
            </a:pPr>
            <a:r>
              <a:rPr lang="en"/>
              <a:t>Will attract customers who are willing to pay (1.5 ~ 8%) per item, comparing with the house that has none of those</a:t>
            </a:r>
            <a:endParaRPr/>
          </a:p>
          <a:p>
            <a:pPr marL="457200" lvl="0" indent="-298450" algn="l" rtl="0">
              <a:spcBef>
                <a:spcPts val="0"/>
              </a:spcBef>
              <a:spcAft>
                <a:spcPts val="0"/>
              </a:spcAft>
              <a:buSzPts val="1100"/>
              <a:buAutoNum type="arabicPeriod"/>
            </a:pPr>
            <a:r>
              <a:rPr lang="en"/>
              <a:t>Generally, renting out the entire house will fetch a higher price comparing to renting out a private bedroom or a bed in a shared room.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eea35d3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eea35d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Our lack of skills on text mining and image processing only allows us to </a:t>
            </a:r>
            <a:endParaRPr/>
          </a:p>
          <a:p>
            <a:pPr marL="457200" lvl="0" indent="-298450" algn="l" rtl="0">
              <a:spcBef>
                <a:spcPts val="0"/>
              </a:spcBef>
              <a:spcAft>
                <a:spcPts val="0"/>
              </a:spcAft>
              <a:buSzPts val="1100"/>
              <a:buAutoNum type="arabicPeriod"/>
            </a:pPr>
            <a:r>
              <a:rPr lang="en"/>
              <a:t>Due to our method on abandoning the outliers in listing (low booked and extremely expensive properties). Therefore, our estimated accurate prediction range is within $200</a:t>
            </a:r>
            <a:endParaRPr/>
          </a:p>
          <a:p>
            <a:pPr marL="457200" lvl="0" indent="-298450" algn="l" rtl="0">
              <a:spcBef>
                <a:spcPts val="0"/>
              </a:spcBef>
              <a:spcAft>
                <a:spcPts val="0"/>
              </a:spcAft>
              <a:buSzPts val="1100"/>
              <a:buAutoNum type="arabicPeriod"/>
            </a:pPr>
            <a:r>
              <a:rPr lang="en"/>
              <a:t>We can only talk about association, but not give a precise function on how each variable would contribute to the price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222727b0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222727b0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1eea35d3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1eea35d3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22727b0b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22727b0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2290f68c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2290f68c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222727b0b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222727b0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6c698396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6c698396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222727b0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222727b0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20788e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20788e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222727b0b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222727b0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222727b0b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222727b0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222727b0b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222727b0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eea35d3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eea35d3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26c69839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26c69839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26c69839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26c69839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rtl="0">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rtl="0">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lstStyle>
            <a:lvl1pPr lvl="0" algn="ctr" rtl="0">
              <a:spcBef>
                <a:spcPts val="0"/>
              </a:spcBef>
              <a:spcAft>
                <a:spcPts val="0"/>
              </a:spcAft>
              <a:buSzPts val="10000"/>
              <a:buFont typeface="Lato"/>
              <a:buNone/>
              <a:defRPr sz="10000">
                <a:latin typeface="Lato"/>
                <a:ea typeface="Lato"/>
                <a:cs typeface="Lato"/>
                <a:sym typeface="Lato"/>
              </a:defRPr>
            </a:lvl1pPr>
            <a:lvl2pPr lvl="1" algn="ctr" rtl="0">
              <a:spcBef>
                <a:spcPts val="0"/>
              </a:spcBef>
              <a:spcAft>
                <a:spcPts val="0"/>
              </a:spcAft>
              <a:buSzPts val="10000"/>
              <a:buFont typeface="Lato"/>
              <a:buNone/>
              <a:defRPr sz="10000">
                <a:latin typeface="Lato"/>
                <a:ea typeface="Lato"/>
                <a:cs typeface="Lato"/>
                <a:sym typeface="Lato"/>
              </a:defRPr>
            </a:lvl2pPr>
            <a:lvl3pPr lvl="2" algn="ctr" rtl="0">
              <a:spcBef>
                <a:spcPts val="0"/>
              </a:spcBef>
              <a:spcAft>
                <a:spcPts val="0"/>
              </a:spcAft>
              <a:buSzPts val="10000"/>
              <a:buFont typeface="Lato"/>
              <a:buNone/>
              <a:defRPr sz="10000">
                <a:latin typeface="Lato"/>
                <a:ea typeface="Lato"/>
                <a:cs typeface="Lato"/>
                <a:sym typeface="Lato"/>
              </a:defRPr>
            </a:lvl3pPr>
            <a:lvl4pPr lvl="3" algn="ctr" rtl="0">
              <a:spcBef>
                <a:spcPts val="0"/>
              </a:spcBef>
              <a:spcAft>
                <a:spcPts val="0"/>
              </a:spcAft>
              <a:buSzPts val="10000"/>
              <a:buFont typeface="Lato"/>
              <a:buNone/>
              <a:defRPr sz="10000">
                <a:latin typeface="Lato"/>
                <a:ea typeface="Lato"/>
                <a:cs typeface="Lato"/>
                <a:sym typeface="Lato"/>
              </a:defRPr>
            </a:lvl4pPr>
            <a:lvl5pPr lvl="4" algn="ctr" rtl="0">
              <a:spcBef>
                <a:spcPts val="0"/>
              </a:spcBef>
              <a:spcAft>
                <a:spcPts val="0"/>
              </a:spcAft>
              <a:buSzPts val="10000"/>
              <a:buFont typeface="Lato"/>
              <a:buNone/>
              <a:defRPr sz="10000">
                <a:latin typeface="Lato"/>
                <a:ea typeface="Lato"/>
                <a:cs typeface="Lato"/>
                <a:sym typeface="Lato"/>
              </a:defRPr>
            </a:lvl5pPr>
            <a:lvl6pPr lvl="5" algn="ctr" rtl="0">
              <a:spcBef>
                <a:spcPts val="0"/>
              </a:spcBef>
              <a:spcAft>
                <a:spcPts val="0"/>
              </a:spcAft>
              <a:buSzPts val="10000"/>
              <a:buFont typeface="Lato"/>
              <a:buNone/>
              <a:defRPr sz="10000">
                <a:latin typeface="Lato"/>
                <a:ea typeface="Lato"/>
                <a:cs typeface="Lato"/>
                <a:sym typeface="Lato"/>
              </a:defRPr>
            </a:lvl6pPr>
            <a:lvl7pPr lvl="6" algn="ctr" rtl="0">
              <a:spcBef>
                <a:spcPts val="0"/>
              </a:spcBef>
              <a:spcAft>
                <a:spcPts val="0"/>
              </a:spcAft>
              <a:buSzPts val="10000"/>
              <a:buFont typeface="Lato"/>
              <a:buNone/>
              <a:defRPr sz="10000">
                <a:latin typeface="Lato"/>
                <a:ea typeface="Lato"/>
                <a:cs typeface="Lato"/>
                <a:sym typeface="Lato"/>
              </a:defRPr>
            </a:lvl7pPr>
            <a:lvl8pPr lvl="7" algn="ctr" rtl="0">
              <a:spcBef>
                <a:spcPts val="0"/>
              </a:spcBef>
              <a:spcAft>
                <a:spcPts val="0"/>
              </a:spcAft>
              <a:buSzPts val="10000"/>
              <a:buFont typeface="Lato"/>
              <a:buNone/>
              <a:defRPr sz="10000">
                <a:latin typeface="Lato"/>
                <a:ea typeface="Lato"/>
                <a:cs typeface="Lato"/>
                <a:sym typeface="Lato"/>
              </a:defRPr>
            </a:lvl8pPr>
            <a:lvl9pPr lvl="8" algn="ctr" rtl="0">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subTitle" idx="1"/>
          </p:nvPr>
        </p:nvSpPr>
        <p:spPr>
          <a:xfrm>
            <a:off x="3096363" y="3490555"/>
            <a:ext cx="29514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b="0">
                <a:latin typeface="Comfortaa Light"/>
                <a:ea typeface="Comfortaa Light"/>
                <a:cs typeface="Comfortaa Light"/>
                <a:sym typeface="Comfortaa Light"/>
              </a:rPr>
              <a:t>Tai-Hua Chung, Olivia Natasha, Randy Shi, Jared Sinsheimer, Dan To</a:t>
            </a:r>
            <a:endParaRPr sz="1600" b="0">
              <a:latin typeface="Comfortaa Light"/>
              <a:ea typeface="Comfortaa Light"/>
              <a:cs typeface="Comfortaa Light"/>
              <a:sym typeface="Comfortaa Light"/>
            </a:endParaRPr>
          </a:p>
        </p:txBody>
      </p:sp>
      <p:pic>
        <p:nvPicPr>
          <p:cNvPr id="60" name="Google Shape;60;p13"/>
          <p:cNvPicPr preferRelativeResize="0"/>
          <p:nvPr/>
        </p:nvPicPr>
        <p:blipFill>
          <a:blip r:embed="rId3">
            <a:alphaModFix/>
          </a:blip>
          <a:stretch>
            <a:fillRect/>
          </a:stretch>
        </p:blipFill>
        <p:spPr>
          <a:xfrm>
            <a:off x="3558525" y="1132050"/>
            <a:ext cx="2127125" cy="2079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Hosts’ Information</a:t>
            </a:r>
            <a:endParaRPr sz="2400"/>
          </a:p>
        </p:txBody>
      </p:sp>
      <p:sp>
        <p:nvSpPr>
          <p:cNvPr id="133" name="Google Shape;133;p22"/>
          <p:cNvSpPr txBox="1">
            <a:spLocks noGrp="1"/>
          </p:cNvSpPr>
          <p:nvPr>
            <p:ph type="body" idx="1"/>
          </p:nvPr>
        </p:nvSpPr>
        <p:spPr>
          <a:xfrm>
            <a:off x="5906550" y="1378825"/>
            <a:ext cx="2925600" cy="319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47.29% of hosts are superhost</a:t>
            </a:r>
            <a:endParaRPr/>
          </a:p>
          <a:p>
            <a:pPr marL="457200" lvl="0" indent="-342900" algn="l" rtl="0">
              <a:spcBef>
                <a:spcPts val="0"/>
              </a:spcBef>
              <a:spcAft>
                <a:spcPts val="0"/>
              </a:spcAft>
              <a:buSzPts val="1800"/>
              <a:buChar char="●"/>
            </a:pPr>
            <a:r>
              <a:rPr lang="en"/>
              <a:t>46.91% of hosts’ identity have been verified</a:t>
            </a:r>
            <a:endParaRPr/>
          </a:p>
        </p:txBody>
      </p:sp>
      <p:pic>
        <p:nvPicPr>
          <p:cNvPr id="134" name="Google Shape;134;p22" title="Chart"/>
          <p:cNvPicPr preferRelativeResize="0"/>
          <p:nvPr/>
        </p:nvPicPr>
        <p:blipFill>
          <a:blip r:embed="rId3">
            <a:alphaModFix/>
          </a:blip>
          <a:stretch>
            <a:fillRect/>
          </a:stretch>
        </p:blipFill>
        <p:spPr>
          <a:xfrm>
            <a:off x="159300" y="1062400"/>
            <a:ext cx="5829549" cy="386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Cancelation Policy</a:t>
            </a:r>
            <a:endParaRPr sz="2400"/>
          </a:p>
        </p:txBody>
      </p:sp>
      <p:pic>
        <p:nvPicPr>
          <p:cNvPr id="140" name="Google Shape;140;p23" title="Chart"/>
          <p:cNvPicPr preferRelativeResize="0"/>
          <p:nvPr/>
        </p:nvPicPr>
        <p:blipFill>
          <a:blip r:embed="rId3">
            <a:alphaModFix/>
          </a:blip>
          <a:stretch>
            <a:fillRect/>
          </a:stretch>
        </p:blipFill>
        <p:spPr>
          <a:xfrm>
            <a:off x="1378500" y="941250"/>
            <a:ext cx="6312069" cy="390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Review Ratings</a:t>
            </a:r>
            <a:endParaRPr sz="2400"/>
          </a:p>
        </p:txBody>
      </p:sp>
      <p:pic>
        <p:nvPicPr>
          <p:cNvPr id="146" name="Google Shape;146;p24" title="Chart"/>
          <p:cNvPicPr preferRelativeResize="0"/>
          <p:nvPr/>
        </p:nvPicPr>
        <p:blipFill>
          <a:blip r:embed="rId3">
            <a:alphaModFix/>
          </a:blip>
          <a:stretch>
            <a:fillRect/>
          </a:stretch>
        </p:blipFill>
        <p:spPr>
          <a:xfrm>
            <a:off x="1219200" y="877150"/>
            <a:ext cx="6672624" cy="4125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265500" y="1565150"/>
            <a:ext cx="4045200" cy="16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 </a:t>
            </a:r>
            <a:r>
              <a:rPr lang="en" b="0">
                <a:latin typeface="Calibri"/>
                <a:ea typeface="Calibri"/>
                <a:cs typeface="Calibri"/>
                <a:sym typeface="Calibri"/>
              </a:rPr>
              <a:t>&amp;</a:t>
            </a:r>
            <a:r>
              <a:rPr lang="en"/>
              <a:t> Analysis</a:t>
            </a:r>
            <a:endParaRPr/>
          </a:p>
        </p:txBody>
      </p:sp>
      <p:sp>
        <p:nvSpPr>
          <p:cNvPr id="152" name="Google Shape;152;p25"/>
          <p:cNvSpPr txBox="1">
            <a:spLocks noGrp="1"/>
          </p:cNvSpPr>
          <p:nvPr>
            <p:ph type="body" idx="2"/>
          </p:nvPr>
        </p:nvSpPr>
        <p:spPr>
          <a:xfrm>
            <a:off x="4939500" y="1105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OLS Regression	</a:t>
            </a:r>
            <a:endParaRPr/>
          </a:p>
          <a:p>
            <a:pPr marL="457200" lvl="0" indent="-342900" algn="l" rtl="0">
              <a:spcBef>
                <a:spcPts val="0"/>
              </a:spcBef>
              <a:spcAft>
                <a:spcPts val="0"/>
              </a:spcAft>
              <a:buSzPts val="1800"/>
              <a:buChar char="●"/>
            </a:pPr>
            <a:r>
              <a:rPr lang="en"/>
              <a:t>Machine Learning</a:t>
            </a:r>
            <a:endParaRPr/>
          </a:p>
          <a:p>
            <a:pPr marL="914400" lvl="1" indent="-317500" algn="l" rtl="0">
              <a:spcBef>
                <a:spcPts val="0"/>
              </a:spcBef>
              <a:spcAft>
                <a:spcPts val="0"/>
              </a:spcAft>
              <a:buSzPts val="1400"/>
              <a:buChar char="○"/>
            </a:pPr>
            <a:r>
              <a:rPr lang="en"/>
              <a:t>LASSO</a:t>
            </a:r>
            <a:endParaRPr/>
          </a:p>
          <a:p>
            <a:pPr marL="914400" lvl="1" indent="-317500" algn="l" rtl="0">
              <a:spcBef>
                <a:spcPts val="0"/>
              </a:spcBef>
              <a:spcAft>
                <a:spcPts val="0"/>
              </a:spcAft>
              <a:buSzPts val="1400"/>
              <a:buChar char="○"/>
            </a:pPr>
            <a:r>
              <a:rPr lang="en"/>
              <a:t>Random Forest</a:t>
            </a:r>
            <a:endParaRPr/>
          </a:p>
          <a:p>
            <a:pPr marL="914400" lvl="1" indent="-317500" algn="l" rtl="0">
              <a:spcBef>
                <a:spcPts val="0"/>
              </a:spcBef>
              <a:spcAft>
                <a:spcPts val="0"/>
              </a:spcAft>
              <a:buSzPts val="1400"/>
              <a:buChar char="○"/>
            </a:pPr>
            <a:r>
              <a:rPr lang="en"/>
              <a:t>KNN</a:t>
            </a: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Pricing Factors </a:t>
            </a:r>
            <a:r>
              <a:rPr lang="en" sz="1400"/>
              <a:t>(OLS regression)</a:t>
            </a:r>
            <a:endParaRPr sz="1400"/>
          </a:p>
        </p:txBody>
      </p:sp>
      <p:sp>
        <p:nvSpPr>
          <p:cNvPr id="158" name="Google Shape;158;p26"/>
          <p:cNvSpPr txBox="1"/>
          <p:nvPr/>
        </p:nvSpPr>
        <p:spPr>
          <a:xfrm>
            <a:off x="5464100" y="866025"/>
            <a:ext cx="3368100" cy="72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Lato"/>
                <a:ea typeface="Lato"/>
                <a:cs typeface="Lato"/>
                <a:sym typeface="Lato"/>
              </a:rPr>
              <a:t>Specification</a:t>
            </a:r>
            <a:r>
              <a:rPr lang="en" sz="1100">
                <a:latin typeface="Lato"/>
                <a:ea typeface="Lato"/>
                <a:cs typeface="Lato"/>
                <a:sym typeface="Lato"/>
              </a:rPr>
              <a:t>:</a:t>
            </a:r>
            <a:endParaRPr sz="1100">
              <a:latin typeface="Lato"/>
              <a:ea typeface="Lato"/>
              <a:cs typeface="Lato"/>
              <a:sym typeface="Lato"/>
            </a:endParaRPr>
          </a:p>
          <a:p>
            <a:pPr marL="0" lvl="0" indent="0" algn="l" rtl="0">
              <a:lnSpc>
                <a:spcPct val="115000"/>
              </a:lnSpc>
              <a:spcBef>
                <a:spcPts val="0"/>
              </a:spcBef>
              <a:spcAft>
                <a:spcPts val="0"/>
              </a:spcAft>
              <a:buNone/>
            </a:pPr>
            <a:r>
              <a:rPr lang="en" sz="1000">
                <a:latin typeface="Lato"/>
                <a:ea typeface="Lato"/>
                <a:cs typeface="Lato"/>
                <a:sym typeface="Lato"/>
              </a:rPr>
              <a:t>log(price) ~ beta*x variables  | zip_code | 0 | zip_code</a:t>
            </a:r>
            <a:endParaRPr sz="1000">
              <a:latin typeface="Lato"/>
              <a:ea typeface="Lato"/>
              <a:cs typeface="Lato"/>
              <a:sym typeface="Lato"/>
            </a:endParaRPr>
          </a:p>
          <a:p>
            <a:pPr marL="457200" lvl="0" indent="0" algn="l" rtl="0">
              <a:lnSpc>
                <a:spcPct val="115000"/>
              </a:lnSpc>
              <a:spcBef>
                <a:spcPts val="0"/>
              </a:spcBef>
              <a:spcAft>
                <a:spcPts val="0"/>
              </a:spcAft>
              <a:buNone/>
            </a:pPr>
            <a:endParaRPr sz="1100">
              <a:latin typeface="Lato"/>
              <a:ea typeface="Lato"/>
              <a:cs typeface="Lato"/>
              <a:sym typeface="Lato"/>
            </a:endParaRPr>
          </a:p>
        </p:txBody>
      </p:sp>
      <p:grpSp>
        <p:nvGrpSpPr>
          <p:cNvPr id="159" name="Google Shape;159;p26"/>
          <p:cNvGrpSpPr/>
          <p:nvPr/>
        </p:nvGrpSpPr>
        <p:grpSpPr>
          <a:xfrm>
            <a:off x="486700" y="967150"/>
            <a:ext cx="4827376" cy="3767276"/>
            <a:chOff x="486700" y="919325"/>
            <a:chExt cx="4827376" cy="3767276"/>
          </a:xfrm>
        </p:grpSpPr>
        <p:pic>
          <p:nvPicPr>
            <p:cNvPr id="160" name="Google Shape;160;p26"/>
            <p:cNvPicPr preferRelativeResize="0"/>
            <p:nvPr/>
          </p:nvPicPr>
          <p:blipFill rotWithShape="1">
            <a:blip r:embed="rId3">
              <a:alphaModFix/>
            </a:blip>
            <a:srcRect b="17012"/>
            <a:stretch/>
          </p:blipFill>
          <p:spPr>
            <a:xfrm>
              <a:off x="486700" y="919325"/>
              <a:ext cx="4827376" cy="3222250"/>
            </a:xfrm>
            <a:prstGeom prst="rect">
              <a:avLst/>
            </a:prstGeom>
            <a:noFill/>
            <a:ln>
              <a:noFill/>
            </a:ln>
          </p:spPr>
        </p:pic>
        <p:pic>
          <p:nvPicPr>
            <p:cNvPr id="161" name="Google Shape;161;p26"/>
            <p:cNvPicPr preferRelativeResize="0"/>
            <p:nvPr/>
          </p:nvPicPr>
          <p:blipFill rotWithShape="1">
            <a:blip r:embed="rId3">
              <a:alphaModFix/>
            </a:blip>
            <a:srcRect t="85962"/>
            <a:stretch/>
          </p:blipFill>
          <p:spPr>
            <a:xfrm>
              <a:off x="486700" y="4141576"/>
              <a:ext cx="4827376" cy="545025"/>
            </a:xfrm>
            <a:prstGeom prst="rect">
              <a:avLst/>
            </a:prstGeom>
            <a:noFill/>
            <a:ln>
              <a:noFill/>
            </a:ln>
          </p:spPr>
        </p:pic>
      </p:grpSp>
      <p:sp>
        <p:nvSpPr>
          <p:cNvPr id="162" name="Google Shape;162;p26"/>
          <p:cNvSpPr/>
          <p:nvPr/>
        </p:nvSpPr>
        <p:spPr>
          <a:xfrm>
            <a:off x="239125" y="1593725"/>
            <a:ext cx="247500" cy="22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rPr>
              <a:t>1</a:t>
            </a:r>
            <a:endParaRPr sz="1200" b="1">
              <a:solidFill>
                <a:srgbClr val="FFFFFF"/>
              </a:solidFill>
            </a:endParaRPr>
          </a:p>
        </p:txBody>
      </p:sp>
      <p:sp>
        <p:nvSpPr>
          <p:cNvPr id="163" name="Google Shape;163;p26"/>
          <p:cNvSpPr/>
          <p:nvPr/>
        </p:nvSpPr>
        <p:spPr>
          <a:xfrm>
            <a:off x="239125" y="2046225"/>
            <a:ext cx="247500" cy="22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rPr>
              <a:t>2</a:t>
            </a:r>
            <a:endParaRPr sz="1200" b="1">
              <a:solidFill>
                <a:srgbClr val="FFFFFF"/>
              </a:solidFill>
            </a:endParaRPr>
          </a:p>
        </p:txBody>
      </p:sp>
      <p:sp>
        <p:nvSpPr>
          <p:cNvPr id="164" name="Google Shape;164;p26"/>
          <p:cNvSpPr/>
          <p:nvPr/>
        </p:nvSpPr>
        <p:spPr>
          <a:xfrm>
            <a:off x="239125" y="2399500"/>
            <a:ext cx="247500" cy="22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rPr>
              <a:t>3</a:t>
            </a:r>
            <a:endParaRPr sz="1200" b="1">
              <a:solidFill>
                <a:srgbClr val="FFFFFF"/>
              </a:solidFill>
            </a:endParaRPr>
          </a:p>
        </p:txBody>
      </p:sp>
      <p:sp>
        <p:nvSpPr>
          <p:cNvPr id="165" name="Google Shape;165;p26"/>
          <p:cNvSpPr/>
          <p:nvPr/>
        </p:nvSpPr>
        <p:spPr>
          <a:xfrm>
            <a:off x="239125" y="3400175"/>
            <a:ext cx="247500" cy="22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rPr>
              <a:t>4</a:t>
            </a:r>
            <a:endParaRPr sz="1200" b="1">
              <a:solidFill>
                <a:srgbClr val="FFFFFF"/>
              </a:solidFill>
            </a:endParaRPr>
          </a:p>
        </p:txBody>
      </p:sp>
      <p:sp>
        <p:nvSpPr>
          <p:cNvPr id="166" name="Google Shape;166;p26"/>
          <p:cNvSpPr/>
          <p:nvPr/>
        </p:nvSpPr>
        <p:spPr>
          <a:xfrm>
            <a:off x="5771475" y="3400175"/>
            <a:ext cx="247500" cy="22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rPr>
              <a:t>5</a:t>
            </a:r>
            <a:endParaRPr sz="1200" b="1">
              <a:solidFill>
                <a:srgbClr val="FFFFFF"/>
              </a:solidFill>
            </a:endParaRPr>
          </a:p>
        </p:txBody>
      </p:sp>
      <p:sp>
        <p:nvSpPr>
          <p:cNvPr id="167" name="Google Shape;167;p26"/>
          <p:cNvSpPr txBox="1"/>
          <p:nvPr/>
        </p:nvSpPr>
        <p:spPr>
          <a:xfrm>
            <a:off x="6077550" y="3352375"/>
            <a:ext cx="3179400" cy="6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b="1">
                <a:latin typeface="Lato"/>
                <a:ea typeface="Lato"/>
                <a:cs typeface="Lato"/>
                <a:sym typeface="Lato"/>
              </a:rPr>
              <a:t>Variable Exclusion</a:t>
            </a:r>
            <a:r>
              <a:rPr lang="en" sz="800">
                <a:latin typeface="Lato"/>
                <a:ea typeface="Lato"/>
                <a:cs typeface="Lato"/>
                <a:sym typeface="Lato"/>
              </a:rPr>
              <a:t>:</a:t>
            </a:r>
            <a:endParaRPr sz="800">
              <a:latin typeface="Lato"/>
              <a:ea typeface="Lato"/>
              <a:cs typeface="Lato"/>
              <a:sym typeface="Lato"/>
            </a:endParaRPr>
          </a:p>
          <a:p>
            <a:pPr marL="457200" lvl="0" indent="-279400" algn="l" rtl="0">
              <a:lnSpc>
                <a:spcPct val="115000"/>
              </a:lnSpc>
              <a:spcBef>
                <a:spcPts val="0"/>
              </a:spcBef>
              <a:spcAft>
                <a:spcPts val="0"/>
              </a:spcAft>
              <a:buSzPts val="800"/>
              <a:buFont typeface="Lato"/>
              <a:buChar char="●"/>
            </a:pPr>
            <a:r>
              <a:rPr lang="en" sz="800">
                <a:latin typeface="Lato"/>
                <a:ea typeface="Lato"/>
                <a:cs typeface="Lato"/>
                <a:sym typeface="Lato"/>
              </a:rPr>
              <a:t>Cancelation Policy</a:t>
            </a:r>
            <a:endParaRPr sz="800">
              <a:latin typeface="Lato"/>
              <a:ea typeface="Lato"/>
              <a:cs typeface="Lato"/>
              <a:sym typeface="Lato"/>
            </a:endParaRPr>
          </a:p>
          <a:p>
            <a:pPr marL="457200" lvl="0" indent="-279400" algn="l" rtl="0">
              <a:lnSpc>
                <a:spcPct val="115000"/>
              </a:lnSpc>
              <a:spcBef>
                <a:spcPts val="0"/>
              </a:spcBef>
              <a:spcAft>
                <a:spcPts val="0"/>
              </a:spcAft>
              <a:buSzPts val="800"/>
              <a:buFont typeface="Lato"/>
              <a:buChar char="●"/>
            </a:pPr>
            <a:r>
              <a:rPr lang="en" sz="800">
                <a:latin typeface="Lato"/>
                <a:ea typeface="Lato"/>
                <a:cs typeface="Lato"/>
                <a:sym typeface="Lato"/>
              </a:rPr>
              <a:t>Number of Reviews/ Review per Month</a:t>
            </a:r>
            <a:endParaRPr sz="800">
              <a:latin typeface="Lato"/>
              <a:ea typeface="Lato"/>
              <a:cs typeface="Lato"/>
              <a:sym typeface="Lato"/>
            </a:endParaRPr>
          </a:p>
          <a:p>
            <a:pPr marL="457200" lvl="0" indent="-279400" algn="l" rtl="0">
              <a:lnSpc>
                <a:spcPct val="115000"/>
              </a:lnSpc>
              <a:spcBef>
                <a:spcPts val="0"/>
              </a:spcBef>
              <a:spcAft>
                <a:spcPts val="0"/>
              </a:spcAft>
              <a:buSzPts val="800"/>
              <a:buFont typeface="Lato"/>
              <a:buChar char="●"/>
            </a:pPr>
            <a:r>
              <a:rPr lang="en" sz="800">
                <a:latin typeface="Lato"/>
                <a:ea typeface="Lato"/>
                <a:cs typeface="Lato"/>
                <a:sym typeface="Lato"/>
              </a:rPr>
              <a:t>,,,</a:t>
            </a:r>
            <a:endParaRPr sz="800">
              <a:latin typeface="Lato"/>
              <a:ea typeface="Lato"/>
              <a:cs typeface="Lato"/>
              <a:sym typeface="Lato"/>
            </a:endParaRPr>
          </a:p>
        </p:txBody>
      </p:sp>
      <p:cxnSp>
        <p:nvCxnSpPr>
          <p:cNvPr id="168" name="Google Shape;168;p26"/>
          <p:cNvCxnSpPr/>
          <p:nvPr/>
        </p:nvCxnSpPr>
        <p:spPr>
          <a:xfrm rot="10800000">
            <a:off x="7471325" y="1366000"/>
            <a:ext cx="0" cy="209100"/>
          </a:xfrm>
          <a:prstGeom prst="straightConnector1">
            <a:avLst/>
          </a:prstGeom>
          <a:noFill/>
          <a:ln w="9525" cap="flat" cmpd="sng">
            <a:solidFill>
              <a:schemeClr val="dk2"/>
            </a:solidFill>
            <a:prstDash val="solid"/>
            <a:round/>
            <a:headEnd type="none" w="med" len="med"/>
            <a:tailEnd type="triangle" w="med" len="med"/>
          </a:ln>
        </p:spPr>
      </p:cxnSp>
      <p:cxnSp>
        <p:nvCxnSpPr>
          <p:cNvPr id="169" name="Google Shape;169;p26"/>
          <p:cNvCxnSpPr/>
          <p:nvPr/>
        </p:nvCxnSpPr>
        <p:spPr>
          <a:xfrm rot="10800000">
            <a:off x="8153400" y="1366000"/>
            <a:ext cx="0" cy="209100"/>
          </a:xfrm>
          <a:prstGeom prst="straightConnector1">
            <a:avLst/>
          </a:prstGeom>
          <a:noFill/>
          <a:ln w="9525" cap="flat" cmpd="sng">
            <a:solidFill>
              <a:schemeClr val="dk2"/>
            </a:solidFill>
            <a:prstDash val="solid"/>
            <a:round/>
            <a:headEnd type="none" w="med" len="med"/>
            <a:tailEnd type="triangle" w="med" len="med"/>
          </a:ln>
        </p:spPr>
      </p:cxnSp>
      <p:sp>
        <p:nvSpPr>
          <p:cNvPr id="170" name="Google Shape;170;p26"/>
          <p:cNvSpPr txBox="1"/>
          <p:nvPr/>
        </p:nvSpPr>
        <p:spPr>
          <a:xfrm>
            <a:off x="7220225" y="1530125"/>
            <a:ext cx="5022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Lato"/>
                <a:ea typeface="Lato"/>
                <a:cs typeface="Lato"/>
                <a:sym typeface="Lato"/>
              </a:rPr>
              <a:t>Fixed </a:t>
            </a:r>
            <a:endParaRPr sz="700">
              <a:latin typeface="Lato"/>
              <a:ea typeface="Lato"/>
              <a:cs typeface="Lato"/>
              <a:sym typeface="Lato"/>
            </a:endParaRPr>
          </a:p>
          <a:p>
            <a:pPr marL="0" lvl="0" indent="0" algn="ctr" rtl="0">
              <a:spcBef>
                <a:spcPts val="0"/>
              </a:spcBef>
              <a:spcAft>
                <a:spcPts val="0"/>
              </a:spcAft>
              <a:buNone/>
            </a:pPr>
            <a:r>
              <a:rPr lang="en" sz="700">
                <a:latin typeface="Lato"/>
                <a:ea typeface="Lato"/>
                <a:cs typeface="Lato"/>
                <a:sym typeface="Lato"/>
              </a:rPr>
              <a:t>effect</a:t>
            </a:r>
            <a:endParaRPr sz="700">
              <a:latin typeface="Lato"/>
              <a:ea typeface="Lato"/>
              <a:cs typeface="Lato"/>
              <a:sym typeface="Lato"/>
            </a:endParaRPr>
          </a:p>
        </p:txBody>
      </p:sp>
      <p:sp>
        <p:nvSpPr>
          <p:cNvPr id="171" name="Google Shape;171;p26"/>
          <p:cNvSpPr txBox="1"/>
          <p:nvPr/>
        </p:nvSpPr>
        <p:spPr>
          <a:xfrm>
            <a:off x="7902300" y="1530125"/>
            <a:ext cx="5022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Lato"/>
                <a:ea typeface="Lato"/>
                <a:cs typeface="Lato"/>
                <a:sym typeface="Lato"/>
              </a:rPr>
              <a:t>Cluster</a:t>
            </a:r>
            <a:endParaRPr sz="700">
              <a:latin typeface="Lato"/>
              <a:ea typeface="Lato"/>
              <a:cs typeface="Lato"/>
              <a:sym typeface="Lato"/>
            </a:endParaRPr>
          </a:p>
          <a:p>
            <a:pPr marL="0" lvl="0" indent="0" algn="ctr" rtl="0">
              <a:spcBef>
                <a:spcPts val="0"/>
              </a:spcBef>
              <a:spcAft>
                <a:spcPts val="0"/>
              </a:spcAft>
              <a:buNone/>
            </a:pPr>
            <a:r>
              <a:rPr lang="en" sz="700">
                <a:latin typeface="Lato"/>
                <a:ea typeface="Lato"/>
                <a:cs typeface="Lato"/>
                <a:sym typeface="Lato"/>
              </a:rPr>
              <a:t>SE</a:t>
            </a:r>
            <a:endParaRPr sz="7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311700" y="1685875"/>
            <a:ext cx="3991499" cy="2748924"/>
          </a:xfrm>
          <a:prstGeom prst="rect">
            <a:avLst/>
          </a:prstGeom>
          <a:noFill/>
          <a:ln>
            <a:noFill/>
          </a:ln>
        </p:spPr>
      </p:pic>
      <p:pic>
        <p:nvPicPr>
          <p:cNvPr id="177" name="Google Shape;177;p27"/>
          <p:cNvPicPr preferRelativeResize="0"/>
          <p:nvPr/>
        </p:nvPicPr>
        <p:blipFill>
          <a:blip r:embed="rId4">
            <a:alphaModFix/>
          </a:blip>
          <a:stretch>
            <a:fillRect/>
          </a:stretch>
        </p:blipFill>
        <p:spPr>
          <a:xfrm>
            <a:off x="4350819" y="1685875"/>
            <a:ext cx="4481481" cy="2748925"/>
          </a:xfrm>
          <a:prstGeom prst="rect">
            <a:avLst/>
          </a:prstGeom>
          <a:noFill/>
          <a:ln>
            <a:noFill/>
          </a:ln>
        </p:spPr>
      </p:pic>
      <p:pic>
        <p:nvPicPr>
          <p:cNvPr id="178" name="Google Shape;178;p27"/>
          <p:cNvPicPr preferRelativeResize="0"/>
          <p:nvPr/>
        </p:nvPicPr>
        <p:blipFill rotWithShape="1">
          <a:blip r:embed="rId5">
            <a:alphaModFix/>
          </a:blip>
          <a:srcRect t="1283" b="-9"/>
          <a:stretch/>
        </p:blipFill>
        <p:spPr>
          <a:xfrm>
            <a:off x="4350825" y="1721475"/>
            <a:ext cx="4481474" cy="2748925"/>
          </a:xfrm>
          <a:prstGeom prst="rect">
            <a:avLst/>
          </a:prstGeom>
          <a:noFill/>
          <a:ln>
            <a:noFill/>
          </a:ln>
        </p:spPr>
      </p:pic>
      <p:sp>
        <p:nvSpPr>
          <p:cNvPr id="179" name="Google Shape;179;p27"/>
          <p:cNvSpPr/>
          <p:nvPr/>
        </p:nvSpPr>
        <p:spPr>
          <a:xfrm>
            <a:off x="594375" y="1401025"/>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Entire </a:t>
            </a:r>
            <a:br>
              <a:rPr lang="en" sz="900" b="1">
                <a:solidFill>
                  <a:srgbClr val="FFFFFF"/>
                </a:solidFill>
              </a:rPr>
            </a:br>
            <a:r>
              <a:rPr lang="en" sz="900" b="1">
                <a:solidFill>
                  <a:srgbClr val="FFFFFF"/>
                </a:solidFill>
              </a:rPr>
              <a:t>Home/ Apt</a:t>
            </a:r>
            <a:endParaRPr sz="900" b="1">
              <a:solidFill>
                <a:srgbClr val="FFFFFF"/>
              </a:solidFill>
            </a:endParaRPr>
          </a:p>
        </p:txBody>
      </p:sp>
      <p:sp>
        <p:nvSpPr>
          <p:cNvPr id="180" name="Google Shape;180;p27"/>
          <p:cNvSpPr/>
          <p:nvPr/>
        </p:nvSpPr>
        <p:spPr>
          <a:xfrm>
            <a:off x="1562450" y="1401025"/>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Private</a:t>
            </a:r>
            <a:br>
              <a:rPr lang="en" sz="900" b="1">
                <a:solidFill>
                  <a:srgbClr val="FFFFFF"/>
                </a:solidFill>
              </a:rPr>
            </a:br>
            <a:r>
              <a:rPr lang="en" sz="900" b="1">
                <a:solidFill>
                  <a:srgbClr val="FFFFFF"/>
                </a:solidFill>
              </a:rPr>
              <a:t>Room</a:t>
            </a:r>
            <a:endParaRPr sz="900" b="1">
              <a:solidFill>
                <a:srgbClr val="FFFFFF"/>
              </a:solidFill>
            </a:endParaRPr>
          </a:p>
        </p:txBody>
      </p:sp>
      <p:sp>
        <p:nvSpPr>
          <p:cNvPr id="181" name="Google Shape;181;p27"/>
          <p:cNvSpPr/>
          <p:nvPr/>
        </p:nvSpPr>
        <p:spPr>
          <a:xfrm>
            <a:off x="2520925" y="1401025"/>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Shared </a:t>
            </a:r>
            <a:br>
              <a:rPr lang="en" sz="900" b="1">
                <a:solidFill>
                  <a:srgbClr val="FFFFFF"/>
                </a:solidFill>
              </a:rPr>
            </a:br>
            <a:r>
              <a:rPr lang="en" sz="900" b="1">
                <a:solidFill>
                  <a:srgbClr val="FFFFFF"/>
                </a:solidFill>
              </a:rPr>
              <a:t>Room</a:t>
            </a:r>
            <a:endParaRPr sz="900" b="1">
              <a:solidFill>
                <a:srgbClr val="FFFFFF"/>
              </a:solidFill>
            </a:endParaRPr>
          </a:p>
        </p:txBody>
      </p:sp>
      <p:sp>
        <p:nvSpPr>
          <p:cNvPr id="182" name="Google Shape;182;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1. Housing Characters</a:t>
            </a:r>
            <a:r>
              <a:rPr lang="en" sz="1800"/>
              <a:t> </a:t>
            </a:r>
            <a:endParaRPr sz="1800"/>
          </a:p>
        </p:txBody>
      </p:sp>
      <p:sp>
        <p:nvSpPr>
          <p:cNvPr id="183" name="Google Shape;183;p27"/>
          <p:cNvSpPr/>
          <p:nvPr/>
        </p:nvSpPr>
        <p:spPr>
          <a:xfrm>
            <a:off x="6260125" y="4470400"/>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Number of Bedrooms</a:t>
            </a:r>
            <a:endParaRPr sz="900" b="1">
              <a:solidFill>
                <a:srgbClr val="FFFFFF"/>
              </a:solidFill>
            </a:endParaRPr>
          </a:p>
        </p:txBody>
      </p:sp>
      <p:sp>
        <p:nvSpPr>
          <p:cNvPr id="184" name="Google Shape;184;p27"/>
          <p:cNvSpPr txBox="1"/>
          <p:nvPr/>
        </p:nvSpPr>
        <p:spPr>
          <a:xfrm>
            <a:off x="1295010" y="1017450"/>
            <a:ext cx="14658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Lato"/>
                <a:ea typeface="Lato"/>
                <a:cs typeface="Lato"/>
                <a:sym typeface="Lato"/>
              </a:rPr>
              <a:t>Room Type</a:t>
            </a:r>
            <a:endParaRPr sz="1200" b="1">
              <a:solidFill>
                <a:schemeClr val="accent6"/>
              </a:solidFill>
              <a:latin typeface="Lato"/>
              <a:ea typeface="Lato"/>
              <a:cs typeface="Lato"/>
              <a:sym typeface="Lato"/>
            </a:endParaRPr>
          </a:p>
        </p:txBody>
      </p:sp>
      <p:cxnSp>
        <p:nvCxnSpPr>
          <p:cNvPr id="185" name="Google Shape;185;p27"/>
          <p:cNvCxnSpPr/>
          <p:nvPr/>
        </p:nvCxnSpPr>
        <p:spPr>
          <a:xfrm>
            <a:off x="607550" y="1344625"/>
            <a:ext cx="2840700" cy="0"/>
          </a:xfrm>
          <a:prstGeom prst="straightConnector1">
            <a:avLst/>
          </a:prstGeom>
          <a:noFill/>
          <a:ln w="19050" cap="flat" cmpd="sng">
            <a:solidFill>
              <a:schemeClr val="accent6"/>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2. Host Info</a:t>
            </a:r>
            <a:r>
              <a:rPr lang="en" sz="1800"/>
              <a:t> - Super host </a:t>
            </a:r>
            <a:r>
              <a:rPr lang="en" sz="1800">
                <a:latin typeface="Calibri"/>
                <a:ea typeface="Calibri"/>
                <a:cs typeface="Calibri"/>
                <a:sym typeface="Calibri"/>
              </a:rPr>
              <a:t>&amp;</a:t>
            </a:r>
            <a:r>
              <a:rPr lang="en" sz="1800"/>
              <a:t> Identity verified</a:t>
            </a:r>
            <a:endParaRPr sz="1800"/>
          </a:p>
        </p:txBody>
      </p:sp>
      <p:pic>
        <p:nvPicPr>
          <p:cNvPr id="191" name="Google Shape;191;p28"/>
          <p:cNvPicPr preferRelativeResize="0"/>
          <p:nvPr/>
        </p:nvPicPr>
        <p:blipFill>
          <a:blip r:embed="rId3">
            <a:alphaModFix/>
          </a:blip>
          <a:stretch>
            <a:fillRect/>
          </a:stretch>
        </p:blipFill>
        <p:spPr>
          <a:xfrm>
            <a:off x="4507199" y="2013609"/>
            <a:ext cx="4095051" cy="2357482"/>
          </a:xfrm>
          <a:prstGeom prst="rect">
            <a:avLst/>
          </a:prstGeom>
          <a:noFill/>
          <a:ln>
            <a:noFill/>
          </a:ln>
        </p:spPr>
      </p:pic>
      <p:pic>
        <p:nvPicPr>
          <p:cNvPr id="192" name="Google Shape;192;p28"/>
          <p:cNvPicPr preferRelativeResize="0"/>
          <p:nvPr/>
        </p:nvPicPr>
        <p:blipFill>
          <a:blip r:embed="rId4">
            <a:alphaModFix/>
          </a:blip>
          <a:stretch>
            <a:fillRect/>
          </a:stretch>
        </p:blipFill>
        <p:spPr>
          <a:xfrm>
            <a:off x="541750" y="2007070"/>
            <a:ext cx="3920867" cy="2364029"/>
          </a:xfrm>
          <a:prstGeom prst="rect">
            <a:avLst/>
          </a:prstGeom>
          <a:noFill/>
          <a:ln>
            <a:noFill/>
          </a:ln>
        </p:spPr>
      </p:pic>
      <p:sp>
        <p:nvSpPr>
          <p:cNvPr id="193" name="Google Shape;193;p28"/>
          <p:cNvSpPr/>
          <p:nvPr/>
        </p:nvSpPr>
        <p:spPr>
          <a:xfrm>
            <a:off x="1811011" y="1425825"/>
            <a:ext cx="866100" cy="259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Super Host</a:t>
            </a:r>
            <a:endParaRPr sz="900" b="1">
              <a:solidFill>
                <a:srgbClr val="FFFFFF"/>
              </a:solidFill>
            </a:endParaRPr>
          </a:p>
        </p:txBody>
      </p:sp>
      <p:sp>
        <p:nvSpPr>
          <p:cNvPr id="194" name="Google Shape;194;p28"/>
          <p:cNvSpPr txBox="1"/>
          <p:nvPr/>
        </p:nvSpPr>
        <p:spPr>
          <a:xfrm>
            <a:off x="2119537" y="1693795"/>
            <a:ext cx="2493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N</a:t>
            </a:r>
            <a:endParaRPr sz="1200" b="1">
              <a:solidFill>
                <a:schemeClr val="accent6"/>
              </a:solidFill>
              <a:latin typeface="Lato"/>
              <a:ea typeface="Lato"/>
              <a:cs typeface="Lato"/>
              <a:sym typeface="Lato"/>
            </a:endParaRPr>
          </a:p>
        </p:txBody>
      </p:sp>
      <p:sp>
        <p:nvSpPr>
          <p:cNvPr id="195" name="Google Shape;195;p28"/>
          <p:cNvSpPr txBox="1"/>
          <p:nvPr/>
        </p:nvSpPr>
        <p:spPr>
          <a:xfrm>
            <a:off x="3044800" y="1693795"/>
            <a:ext cx="2493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Y</a:t>
            </a:r>
            <a:endParaRPr sz="1200" b="1">
              <a:solidFill>
                <a:schemeClr val="accent6"/>
              </a:solidFill>
              <a:latin typeface="Lato"/>
              <a:ea typeface="Lato"/>
              <a:cs typeface="Lato"/>
              <a:sym typeface="Lato"/>
            </a:endParaRPr>
          </a:p>
        </p:txBody>
      </p:sp>
      <p:sp>
        <p:nvSpPr>
          <p:cNvPr id="196" name="Google Shape;196;p28"/>
          <p:cNvSpPr txBox="1"/>
          <p:nvPr/>
        </p:nvSpPr>
        <p:spPr>
          <a:xfrm>
            <a:off x="1088655" y="1693795"/>
            <a:ext cx="4170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null</a:t>
            </a:r>
            <a:endParaRPr sz="1200" b="1">
              <a:solidFill>
                <a:schemeClr val="accent6"/>
              </a:solidFill>
              <a:latin typeface="Lato"/>
              <a:ea typeface="Lato"/>
              <a:cs typeface="Lato"/>
              <a:sym typeface="Lato"/>
            </a:endParaRPr>
          </a:p>
        </p:txBody>
      </p:sp>
      <p:cxnSp>
        <p:nvCxnSpPr>
          <p:cNvPr id="197" name="Google Shape;197;p28"/>
          <p:cNvCxnSpPr/>
          <p:nvPr/>
        </p:nvCxnSpPr>
        <p:spPr>
          <a:xfrm rot="10800000" flipH="1">
            <a:off x="870717" y="1734888"/>
            <a:ext cx="2728200" cy="5100"/>
          </a:xfrm>
          <a:prstGeom prst="straightConnector1">
            <a:avLst/>
          </a:prstGeom>
          <a:noFill/>
          <a:ln w="19050" cap="flat" cmpd="sng">
            <a:solidFill>
              <a:schemeClr val="accent6"/>
            </a:solidFill>
            <a:prstDash val="solid"/>
            <a:round/>
            <a:headEnd type="none" w="med" len="med"/>
            <a:tailEnd type="none" w="med" len="med"/>
          </a:ln>
        </p:spPr>
      </p:cxnSp>
      <p:cxnSp>
        <p:nvCxnSpPr>
          <p:cNvPr id="198" name="Google Shape;198;p28"/>
          <p:cNvCxnSpPr/>
          <p:nvPr/>
        </p:nvCxnSpPr>
        <p:spPr>
          <a:xfrm rot="10800000" flipH="1">
            <a:off x="870717" y="1965421"/>
            <a:ext cx="2728200" cy="5100"/>
          </a:xfrm>
          <a:prstGeom prst="straightConnector1">
            <a:avLst/>
          </a:prstGeom>
          <a:noFill/>
          <a:ln w="19050" cap="flat" cmpd="sng">
            <a:solidFill>
              <a:schemeClr val="accent6"/>
            </a:solidFill>
            <a:prstDash val="solid"/>
            <a:round/>
            <a:headEnd type="none" w="med" len="med"/>
            <a:tailEnd type="none" w="med" len="med"/>
          </a:ln>
        </p:spPr>
      </p:cxnSp>
      <p:sp>
        <p:nvSpPr>
          <p:cNvPr id="199" name="Google Shape;199;p28"/>
          <p:cNvSpPr/>
          <p:nvPr/>
        </p:nvSpPr>
        <p:spPr>
          <a:xfrm>
            <a:off x="5773459" y="1425836"/>
            <a:ext cx="866100" cy="259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Identity Verified</a:t>
            </a:r>
            <a:endParaRPr sz="900" b="1">
              <a:solidFill>
                <a:srgbClr val="FFFFFF"/>
              </a:solidFill>
            </a:endParaRPr>
          </a:p>
        </p:txBody>
      </p:sp>
      <p:sp>
        <p:nvSpPr>
          <p:cNvPr id="200" name="Google Shape;200;p28"/>
          <p:cNvSpPr txBox="1"/>
          <p:nvPr/>
        </p:nvSpPr>
        <p:spPr>
          <a:xfrm>
            <a:off x="6081985" y="1693806"/>
            <a:ext cx="2493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N</a:t>
            </a:r>
            <a:endParaRPr sz="1200" b="1">
              <a:solidFill>
                <a:schemeClr val="accent6"/>
              </a:solidFill>
              <a:latin typeface="Lato"/>
              <a:ea typeface="Lato"/>
              <a:cs typeface="Lato"/>
              <a:sym typeface="Lato"/>
            </a:endParaRPr>
          </a:p>
        </p:txBody>
      </p:sp>
      <p:sp>
        <p:nvSpPr>
          <p:cNvPr id="201" name="Google Shape;201;p28"/>
          <p:cNvSpPr txBox="1"/>
          <p:nvPr/>
        </p:nvSpPr>
        <p:spPr>
          <a:xfrm>
            <a:off x="7007248" y="1693806"/>
            <a:ext cx="2493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Y</a:t>
            </a:r>
            <a:endParaRPr sz="1200" b="1">
              <a:solidFill>
                <a:schemeClr val="accent6"/>
              </a:solidFill>
              <a:latin typeface="Lato"/>
              <a:ea typeface="Lato"/>
              <a:cs typeface="Lato"/>
              <a:sym typeface="Lato"/>
            </a:endParaRPr>
          </a:p>
        </p:txBody>
      </p:sp>
      <p:sp>
        <p:nvSpPr>
          <p:cNvPr id="202" name="Google Shape;202;p28"/>
          <p:cNvSpPr txBox="1"/>
          <p:nvPr/>
        </p:nvSpPr>
        <p:spPr>
          <a:xfrm>
            <a:off x="5051103" y="1693806"/>
            <a:ext cx="4170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null</a:t>
            </a:r>
            <a:endParaRPr sz="1200" b="1">
              <a:solidFill>
                <a:schemeClr val="accent6"/>
              </a:solidFill>
              <a:latin typeface="Lato"/>
              <a:ea typeface="Lato"/>
              <a:cs typeface="Lato"/>
              <a:sym typeface="Lato"/>
            </a:endParaRPr>
          </a:p>
        </p:txBody>
      </p:sp>
      <p:cxnSp>
        <p:nvCxnSpPr>
          <p:cNvPr id="203" name="Google Shape;203;p28"/>
          <p:cNvCxnSpPr/>
          <p:nvPr/>
        </p:nvCxnSpPr>
        <p:spPr>
          <a:xfrm rot="10800000" flipH="1">
            <a:off x="4833165" y="1734899"/>
            <a:ext cx="2728200" cy="5100"/>
          </a:xfrm>
          <a:prstGeom prst="straightConnector1">
            <a:avLst/>
          </a:prstGeom>
          <a:noFill/>
          <a:ln w="19050" cap="flat" cmpd="sng">
            <a:solidFill>
              <a:schemeClr val="accent6"/>
            </a:solidFill>
            <a:prstDash val="solid"/>
            <a:round/>
            <a:headEnd type="none" w="med" len="med"/>
            <a:tailEnd type="none" w="med" len="med"/>
          </a:ln>
        </p:spPr>
      </p:cxnSp>
      <p:cxnSp>
        <p:nvCxnSpPr>
          <p:cNvPr id="204" name="Google Shape;204;p28"/>
          <p:cNvCxnSpPr/>
          <p:nvPr/>
        </p:nvCxnSpPr>
        <p:spPr>
          <a:xfrm rot="10800000" flipH="1">
            <a:off x="4833165" y="1965432"/>
            <a:ext cx="2728200" cy="5100"/>
          </a:xfrm>
          <a:prstGeom prst="straightConnector1">
            <a:avLst/>
          </a:prstGeom>
          <a:noFill/>
          <a:ln w="19050" cap="flat" cmpd="sng">
            <a:solidFill>
              <a:schemeClr val="accent6"/>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3. Reviews</a:t>
            </a:r>
            <a:r>
              <a:rPr lang="en" sz="1800"/>
              <a:t> - Location </a:t>
            </a:r>
            <a:r>
              <a:rPr lang="en" sz="1800">
                <a:latin typeface="Calibri"/>
                <a:ea typeface="Calibri"/>
                <a:cs typeface="Calibri"/>
                <a:sym typeface="Calibri"/>
              </a:rPr>
              <a:t>&amp;</a:t>
            </a:r>
            <a:r>
              <a:rPr lang="en" sz="1800"/>
              <a:t> Cleanliness</a:t>
            </a:r>
            <a:endParaRPr sz="1800"/>
          </a:p>
        </p:txBody>
      </p:sp>
      <p:pic>
        <p:nvPicPr>
          <p:cNvPr id="210" name="Google Shape;210;p29"/>
          <p:cNvPicPr preferRelativeResize="0"/>
          <p:nvPr/>
        </p:nvPicPr>
        <p:blipFill>
          <a:blip r:embed="rId3">
            <a:alphaModFix/>
          </a:blip>
          <a:stretch>
            <a:fillRect/>
          </a:stretch>
        </p:blipFill>
        <p:spPr>
          <a:xfrm>
            <a:off x="4695300" y="1721313"/>
            <a:ext cx="3745173" cy="2311676"/>
          </a:xfrm>
          <a:prstGeom prst="rect">
            <a:avLst/>
          </a:prstGeom>
          <a:noFill/>
          <a:ln>
            <a:noFill/>
          </a:ln>
        </p:spPr>
      </p:pic>
      <p:pic>
        <p:nvPicPr>
          <p:cNvPr id="211" name="Google Shape;211;p29"/>
          <p:cNvPicPr preferRelativeResize="0"/>
          <p:nvPr/>
        </p:nvPicPr>
        <p:blipFill>
          <a:blip r:embed="rId4">
            <a:alphaModFix/>
          </a:blip>
          <a:stretch>
            <a:fillRect/>
          </a:stretch>
        </p:blipFill>
        <p:spPr>
          <a:xfrm>
            <a:off x="722150" y="1721325"/>
            <a:ext cx="3488251" cy="2364399"/>
          </a:xfrm>
          <a:prstGeom prst="rect">
            <a:avLst/>
          </a:prstGeom>
          <a:noFill/>
          <a:ln>
            <a:noFill/>
          </a:ln>
        </p:spPr>
      </p:pic>
      <p:pic>
        <p:nvPicPr>
          <p:cNvPr id="212" name="Google Shape;212;p29"/>
          <p:cNvPicPr preferRelativeResize="0"/>
          <p:nvPr/>
        </p:nvPicPr>
        <p:blipFill>
          <a:blip r:embed="rId5">
            <a:alphaModFix/>
          </a:blip>
          <a:stretch>
            <a:fillRect/>
          </a:stretch>
        </p:blipFill>
        <p:spPr>
          <a:xfrm>
            <a:off x="573900" y="1721325"/>
            <a:ext cx="2496424" cy="2472275"/>
          </a:xfrm>
          <a:prstGeom prst="rect">
            <a:avLst/>
          </a:prstGeom>
          <a:noFill/>
          <a:ln>
            <a:noFill/>
          </a:ln>
        </p:spPr>
      </p:pic>
      <p:pic>
        <p:nvPicPr>
          <p:cNvPr id="213" name="Google Shape;213;p29"/>
          <p:cNvPicPr preferRelativeResize="0"/>
          <p:nvPr/>
        </p:nvPicPr>
        <p:blipFill>
          <a:blip r:embed="rId6">
            <a:alphaModFix/>
          </a:blip>
          <a:stretch>
            <a:fillRect/>
          </a:stretch>
        </p:blipFill>
        <p:spPr>
          <a:xfrm>
            <a:off x="4619825" y="1721325"/>
            <a:ext cx="2496426" cy="2472275"/>
          </a:xfrm>
          <a:prstGeom prst="rect">
            <a:avLst/>
          </a:prstGeom>
          <a:noFill/>
          <a:ln>
            <a:noFill/>
          </a:ln>
        </p:spPr>
      </p:pic>
      <p:sp>
        <p:nvSpPr>
          <p:cNvPr id="214" name="Google Shape;214;p29"/>
          <p:cNvSpPr/>
          <p:nvPr/>
        </p:nvSpPr>
        <p:spPr>
          <a:xfrm>
            <a:off x="4980713" y="1436625"/>
            <a:ext cx="18735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Scoring - Cleanliness</a:t>
            </a:r>
            <a:endParaRPr sz="900" b="1">
              <a:solidFill>
                <a:srgbClr val="FFFFFF"/>
              </a:solidFill>
            </a:endParaRPr>
          </a:p>
        </p:txBody>
      </p:sp>
      <p:sp>
        <p:nvSpPr>
          <p:cNvPr id="215" name="Google Shape;215;p29"/>
          <p:cNvSpPr/>
          <p:nvPr/>
        </p:nvSpPr>
        <p:spPr>
          <a:xfrm>
            <a:off x="942113" y="1436625"/>
            <a:ext cx="18735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Scoring - Location</a:t>
            </a:r>
            <a:endParaRPr sz="9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p:nvPr/>
        </p:nvSpPr>
        <p:spPr>
          <a:xfrm>
            <a:off x="986525" y="1517400"/>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Pool</a:t>
            </a:r>
            <a:endParaRPr sz="900" b="1">
              <a:solidFill>
                <a:srgbClr val="FFFFFF"/>
              </a:solidFill>
            </a:endParaRPr>
          </a:p>
        </p:txBody>
      </p:sp>
      <p:sp>
        <p:nvSpPr>
          <p:cNvPr id="221" name="Google Shape;221;p30"/>
          <p:cNvSpPr/>
          <p:nvPr/>
        </p:nvSpPr>
        <p:spPr>
          <a:xfrm>
            <a:off x="3934200" y="1517400"/>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TV</a:t>
            </a:r>
            <a:endParaRPr sz="900" b="1">
              <a:solidFill>
                <a:srgbClr val="FFFFFF"/>
              </a:solidFill>
            </a:endParaRPr>
          </a:p>
        </p:txBody>
      </p:sp>
      <p:sp>
        <p:nvSpPr>
          <p:cNvPr id="222" name="Google Shape;222;p30"/>
          <p:cNvSpPr/>
          <p:nvPr/>
        </p:nvSpPr>
        <p:spPr>
          <a:xfrm>
            <a:off x="6853800" y="1517400"/>
            <a:ext cx="930900" cy="284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Hair Dryer</a:t>
            </a:r>
            <a:endParaRPr sz="900" b="1">
              <a:solidFill>
                <a:srgbClr val="FFFFFF"/>
              </a:solidFill>
            </a:endParaRPr>
          </a:p>
        </p:txBody>
      </p:sp>
      <p:sp>
        <p:nvSpPr>
          <p:cNvPr id="223" name="Google Shape;223;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4. Amenities</a:t>
            </a:r>
            <a:r>
              <a:rPr lang="en" sz="1800"/>
              <a:t> </a:t>
            </a:r>
            <a:endParaRPr sz="1800"/>
          </a:p>
        </p:txBody>
      </p:sp>
      <p:pic>
        <p:nvPicPr>
          <p:cNvPr id="224" name="Google Shape;224;p30"/>
          <p:cNvPicPr preferRelativeResize="0"/>
          <p:nvPr/>
        </p:nvPicPr>
        <p:blipFill>
          <a:blip r:embed="rId3">
            <a:alphaModFix/>
          </a:blip>
          <a:stretch>
            <a:fillRect/>
          </a:stretch>
        </p:blipFill>
        <p:spPr>
          <a:xfrm>
            <a:off x="6172000" y="1897375"/>
            <a:ext cx="2545524" cy="1926950"/>
          </a:xfrm>
          <a:prstGeom prst="rect">
            <a:avLst/>
          </a:prstGeom>
          <a:noFill/>
          <a:ln>
            <a:noFill/>
          </a:ln>
        </p:spPr>
      </p:pic>
      <p:pic>
        <p:nvPicPr>
          <p:cNvPr id="225" name="Google Shape;225;p30"/>
          <p:cNvPicPr preferRelativeResize="0"/>
          <p:nvPr/>
        </p:nvPicPr>
        <p:blipFill>
          <a:blip r:embed="rId4">
            <a:alphaModFix/>
          </a:blip>
          <a:stretch>
            <a:fillRect/>
          </a:stretch>
        </p:blipFill>
        <p:spPr>
          <a:xfrm>
            <a:off x="3307687" y="1899025"/>
            <a:ext cx="2344875" cy="1923649"/>
          </a:xfrm>
          <a:prstGeom prst="rect">
            <a:avLst/>
          </a:prstGeom>
          <a:noFill/>
          <a:ln>
            <a:noFill/>
          </a:ln>
        </p:spPr>
      </p:pic>
      <p:pic>
        <p:nvPicPr>
          <p:cNvPr id="226" name="Google Shape;226;p30"/>
          <p:cNvPicPr preferRelativeResize="0"/>
          <p:nvPr/>
        </p:nvPicPr>
        <p:blipFill>
          <a:blip r:embed="rId5">
            <a:alphaModFix/>
          </a:blip>
          <a:stretch>
            <a:fillRect/>
          </a:stretch>
        </p:blipFill>
        <p:spPr>
          <a:xfrm>
            <a:off x="409650" y="1897375"/>
            <a:ext cx="2344875" cy="1926950"/>
          </a:xfrm>
          <a:prstGeom prst="rect">
            <a:avLst/>
          </a:prstGeom>
          <a:noFill/>
          <a:ln>
            <a:noFill/>
          </a:ln>
        </p:spPr>
      </p:pic>
      <p:sp>
        <p:nvSpPr>
          <p:cNvPr id="227" name="Google Shape;227;p30"/>
          <p:cNvSpPr txBox="1"/>
          <p:nvPr/>
        </p:nvSpPr>
        <p:spPr>
          <a:xfrm>
            <a:off x="3825975"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28" name="Google Shape;228;p30"/>
          <p:cNvSpPr txBox="1"/>
          <p:nvPr/>
        </p:nvSpPr>
        <p:spPr>
          <a:xfrm>
            <a:off x="4695700"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
        <p:nvSpPr>
          <p:cNvPr id="229" name="Google Shape;229;p30"/>
          <p:cNvSpPr txBox="1"/>
          <p:nvPr/>
        </p:nvSpPr>
        <p:spPr>
          <a:xfrm>
            <a:off x="883163"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30" name="Google Shape;230;p30"/>
          <p:cNvSpPr txBox="1"/>
          <p:nvPr/>
        </p:nvSpPr>
        <p:spPr>
          <a:xfrm>
            <a:off x="1752888"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
        <p:nvSpPr>
          <p:cNvPr id="231" name="Google Shape;231;p30"/>
          <p:cNvSpPr txBox="1"/>
          <p:nvPr/>
        </p:nvSpPr>
        <p:spPr>
          <a:xfrm>
            <a:off x="6701813"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32" name="Google Shape;232;p30"/>
          <p:cNvSpPr txBox="1"/>
          <p:nvPr/>
        </p:nvSpPr>
        <p:spPr>
          <a:xfrm>
            <a:off x="7571538" y="3950600"/>
            <a:ext cx="2679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Cancelation Policy</a:t>
            </a:r>
            <a:endParaRPr sz="1400"/>
          </a:p>
          <a:p>
            <a:pPr marL="457200" lvl="0" indent="-317500" algn="l" rtl="0">
              <a:spcBef>
                <a:spcPts val="0"/>
              </a:spcBef>
              <a:spcAft>
                <a:spcPts val="0"/>
              </a:spcAft>
              <a:buClr>
                <a:srgbClr val="EFEFEF"/>
              </a:buClr>
              <a:buSzPts val="1400"/>
              <a:buChar char="●"/>
            </a:pPr>
            <a:r>
              <a:rPr lang="en" sz="1400">
                <a:solidFill>
                  <a:srgbClr val="EFEFEF"/>
                </a:solidFill>
              </a:rPr>
              <a:t>Number of Reviews/ Review per Month</a:t>
            </a:r>
            <a:endParaRPr sz="1400">
              <a:solidFill>
                <a:srgbClr val="EFEFEF"/>
              </a:solidFill>
            </a:endParaRPr>
          </a:p>
        </p:txBody>
      </p:sp>
      <p:sp>
        <p:nvSpPr>
          <p:cNvPr id="238" name="Google Shape;238;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 Variable Exclusion</a:t>
            </a:r>
            <a:endParaRPr sz="2000"/>
          </a:p>
        </p:txBody>
      </p:sp>
      <p:pic>
        <p:nvPicPr>
          <p:cNvPr id="239" name="Google Shape;239;p31"/>
          <p:cNvPicPr preferRelativeResize="0"/>
          <p:nvPr/>
        </p:nvPicPr>
        <p:blipFill>
          <a:blip r:embed="rId3">
            <a:alphaModFix/>
          </a:blip>
          <a:stretch>
            <a:fillRect/>
          </a:stretch>
        </p:blipFill>
        <p:spPr>
          <a:xfrm>
            <a:off x="539100" y="1912800"/>
            <a:ext cx="4291150" cy="2656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Airbnb Price Recommendation</a:t>
            </a:r>
            <a:endParaRPr sz="2400"/>
          </a:p>
        </p:txBody>
      </p:sp>
      <p:sp>
        <p:nvSpPr>
          <p:cNvPr id="66" name="Google Shape;66;p14"/>
          <p:cNvSpPr txBox="1">
            <a:spLocks noGrp="1"/>
          </p:cNvSpPr>
          <p:nvPr>
            <p:ph type="body" idx="1"/>
          </p:nvPr>
        </p:nvSpPr>
        <p:spPr>
          <a:xfrm>
            <a:off x="4906200" y="1813375"/>
            <a:ext cx="3768000" cy="264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u="sng">
                <a:solidFill>
                  <a:srgbClr val="666666"/>
                </a:solidFill>
              </a:rPr>
              <a:t>Objective</a:t>
            </a:r>
            <a:r>
              <a:rPr lang="en" sz="1200">
                <a:solidFill>
                  <a:srgbClr val="666666"/>
                </a:solidFill>
              </a:rPr>
              <a:t>: </a:t>
            </a:r>
            <a:endParaRPr sz="1200">
              <a:solidFill>
                <a:srgbClr val="666666"/>
              </a:solidFill>
            </a:endParaRPr>
          </a:p>
          <a:p>
            <a:pPr marL="457200" lvl="0" indent="-304800" algn="l" rtl="0">
              <a:lnSpc>
                <a:spcPct val="100000"/>
              </a:lnSpc>
              <a:spcBef>
                <a:spcPts val="1600"/>
              </a:spcBef>
              <a:spcAft>
                <a:spcPts val="0"/>
              </a:spcAft>
              <a:buClr>
                <a:srgbClr val="666666"/>
              </a:buClr>
              <a:buSzPts val="1200"/>
              <a:buChar char="●"/>
            </a:pPr>
            <a:r>
              <a:rPr lang="en" sz="1200">
                <a:solidFill>
                  <a:srgbClr val="666666"/>
                </a:solidFill>
              </a:rPr>
              <a:t>Provide </a:t>
            </a:r>
            <a:r>
              <a:rPr lang="en" sz="1200" b="1">
                <a:solidFill>
                  <a:schemeClr val="dk1"/>
                </a:solidFill>
              </a:rPr>
              <a:t>Price Recommendation Model</a:t>
            </a:r>
            <a:r>
              <a:rPr lang="en" sz="1200">
                <a:solidFill>
                  <a:srgbClr val="666666"/>
                </a:solidFill>
              </a:rPr>
              <a:t> for new listing</a:t>
            </a:r>
            <a:endParaRPr sz="1200">
              <a:solidFill>
                <a:srgbClr val="666666"/>
              </a:solidFill>
            </a:endParaRPr>
          </a:p>
          <a:p>
            <a:pPr marL="914400" lvl="1" indent="-304800" algn="l" rtl="0">
              <a:lnSpc>
                <a:spcPct val="100000"/>
              </a:lnSpc>
              <a:spcBef>
                <a:spcPts val="0"/>
              </a:spcBef>
              <a:spcAft>
                <a:spcPts val="0"/>
              </a:spcAft>
              <a:buClr>
                <a:srgbClr val="666666"/>
              </a:buClr>
              <a:buSzPts val="1200"/>
              <a:buChar char="○"/>
            </a:pPr>
            <a:r>
              <a:rPr lang="en" sz="1200">
                <a:solidFill>
                  <a:srgbClr val="666666"/>
                </a:solidFill>
              </a:rPr>
              <a:t>Find out price factors</a:t>
            </a:r>
            <a:endParaRPr sz="1200">
              <a:solidFill>
                <a:srgbClr val="666666"/>
              </a:solidFill>
            </a:endParaRPr>
          </a:p>
          <a:p>
            <a:pPr marL="0" lvl="0" indent="0" algn="l" rtl="0">
              <a:lnSpc>
                <a:spcPct val="100000"/>
              </a:lnSpc>
              <a:spcBef>
                <a:spcPts val="1600"/>
              </a:spcBef>
              <a:spcAft>
                <a:spcPts val="0"/>
              </a:spcAft>
              <a:buNone/>
            </a:pPr>
            <a:r>
              <a:rPr lang="en" sz="1200" b="1" u="sng">
                <a:solidFill>
                  <a:srgbClr val="666666"/>
                </a:solidFill>
              </a:rPr>
              <a:t>Benefits</a:t>
            </a:r>
            <a:r>
              <a:rPr lang="en" sz="1200">
                <a:solidFill>
                  <a:srgbClr val="666666"/>
                </a:solidFill>
              </a:rPr>
              <a:t>:</a:t>
            </a:r>
            <a:endParaRPr sz="1200">
              <a:solidFill>
                <a:srgbClr val="666666"/>
              </a:solidFill>
            </a:endParaRPr>
          </a:p>
          <a:p>
            <a:pPr marL="457200" lvl="0" indent="-304800" algn="l" rtl="0">
              <a:lnSpc>
                <a:spcPct val="100000"/>
              </a:lnSpc>
              <a:spcBef>
                <a:spcPts val="1600"/>
              </a:spcBef>
              <a:spcAft>
                <a:spcPts val="0"/>
              </a:spcAft>
              <a:buClr>
                <a:srgbClr val="666666"/>
              </a:buClr>
              <a:buSzPts val="1200"/>
              <a:buChar char="●"/>
            </a:pPr>
            <a:r>
              <a:rPr lang="en" sz="1200" b="1">
                <a:solidFill>
                  <a:srgbClr val="666666"/>
                </a:solidFill>
              </a:rPr>
              <a:t>For Host</a:t>
            </a:r>
            <a:r>
              <a:rPr lang="en" sz="1200">
                <a:solidFill>
                  <a:srgbClr val="666666"/>
                </a:solidFill>
              </a:rPr>
              <a:t>: </a:t>
            </a:r>
            <a:endParaRPr sz="1200">
              <a:solidFill>
                <a:srgbClr val="666666"/>
              </a:solidFill>
            </a:endParaRPr>
          </a:p>
          <a:p>
            <a:pPr marL="914400" lvl="1" indent="-304800" algn="l" rtl="0">
              <a:lnSpc>
                <a:spcPct val="100000"/>
              </a:lnSpc>
              <a:spcBef>
                <a:spcPts val="0"/>
              </a:spcBef>
              <a:spcAft>
                <a:spcPts val="0"/>
              </a:spcAft>
              <a:buClr>
                <a:srgbClr val="666666"/>
              </a:buClr>
              <a:buSzPts val="1200"/>
              <a:buChar char="○"/>
            </a:pPr>
            <a:r>
              <a:rPr lang="en" sz="1200">
                <a:solidFill>
                  <a:srgbClr val="666666"/>
                </a:solidFill>
              </a:rPr>
              <a:t>Set competitive pricing</a:t>
            </a:r>
            <a:endParaRPr sz="1200">
              <a:solidFill>
                <a:srgbClr val="666666"/>
              </a:solidFill>
            </a:endParaRPr>
          </a:p>
          <a:p>
            <a:pPr marL="914400" lvl="1" indent="-304800" algn="l" rtl="0">
              <a:lnSpc>
                <a:spcPct val="100000"/>
              </a:lnSpc>
              <a:spcBef>
                <a:spcPts val="0"/>
              </a:spcBef>
              <a:spcAft>
                <a:spcPts val="0"/>
              </a:spcAft>
              <a:buClr>
                <a:srgbClr val="666666"/>
              </a:buClr>
              <a:buSzPts val="1200"/>
              <a:buChar char="○"/>
            </a:pPr>
            <a:r>
              <a:rPr lang="en" sz="1200">
                <a:solidFill>
                  <a:srgbClr val="666666"/>
                </a:solidFill>
              </a:rPr>
              <a:t>Increase booking potential</a:t>
            </a:r>
            <a:endParaRPr sz="1200">
              <a:solidFill>
                <a:srgbClr val="666666"/>
              </a:solidFill>
            </a:endParaRPr>
          </a:p>
          <a:p>
            <a:pPr marL="457200" lvl="0" indent="-304800" algn="l" rtl="0">
              <a:lnSpc>
                <a:spcPct val="100000"/>
              </a:lnSpc>
              <a:spcBef>
                <a:spcPts val="0"/>
              </a:spcBef>
              <a:spcAft>
                <a:spcPts val="0"/>
              </a:spcAft>
              <a:buClr>
                <a:srgbClr val="666666"/>
              </a:buClr>
              <a:buSzPts val="1200"/>
              <a:buChar char="●"/>
            </a:pPr>
            <a:r>
              <a:rPr lang="en" sz="1200" b="1">
                <a:solidFill>
                  <a:srgbClr val="666666"/>
                </a:solidFill>
              </a:rPr>
              <a:t>For Traveler</a:t>
            </a:r>
            <a:r>
              <a:rPr lang="en" sz="1200">
                <a:solidFill>
                  <a:srgbClr val="666666"/>
                </a:solidFill>
              </a:rPr>
              <a:t>: </a:t>
            </a:r>
            <a:endParaRPr sz="1200">
              <a:solidFill>
                <a:srgbClr val="666666"/>
              </a:solidFill>
            </a:endParaRPr>
          </a:p>
          <a:p>
            <a:pPr marL="914400" lvl="1" indent="-304800" algn="l" rtl="0">
              <a:lnSpc>
                <a:spcPct val="100000"/>
              </a:lnSpc>
              <a:spcBef>
                <a:spcPts val="0"/>
              </a:spcBef>
              <a:spcAft>
                <a:spcPts val="0"/>
              </a:spcAft>
              <a:buClr>
                <a:srgbClr val="666666"/>
              </a:buClr>
              <a:buSzPts val="1200"/>
              <a:buChar char="○"/>
            </a:pPr>
            <a:r>
              <a:rPr lang="en" sz="1200">
                <a:solidFill>
                  <a:srgbClr val="666666"/>
                </a:solidFill>
              </a:rPr>
              <a:t>Find reasonable pricing accommodation</a:t>
            </a:r>
            <a:endParaRPr sz="1200">
              <a:solidFill>
                <a:srgbClr val="666666"/>
              </a:solidFill>
            </a:endParaRPr>
          </a:p>
          <a:p>
            <a:pPr marL="457200" lvl="0" indent="-304800" algn="l" rtl="0">
              <a:lnSpc>
                <a:spcPct val="100000"/>
              </a:lnSpc>
              <a:spcBef>
                <a:spcPts val="0"/>
              </a:spcBef>
              <a:spcAft>
                <a:spcPts val="0"/>
              </a:spcAft>
              <a:buClr>
                <a:srgbClr val="666666"/>
              </a:buClr>
              <a:buSzPts val="1200"/>
              <a:buChar char="●"/>
            </a:pPr>
            <a:r>
              <a:rPr lang="en" sz="1200" b="1">
                <a:solidFill>
                  <a:srgbClr val="666666"/>
                </a:solidFill>
              </a:rPr>
              <a:t>For Business</a:t>
            </a:r>
            <a:r>
              <a:rPr lang="en" sz="1200" i="1">
                <a:solidFill>
                  <a:srgbClr val="666666"/>
                </a:solidFill>
              </a:rPr>
              <a:t> (see next page)</a:t>
            </a:r>
            <a:endParaRPr sz="1200" i="1">
              <a:solidFill>
                <a:srgbClr val="666666"/>
              </a:solidFill>
            </a:endParaRPr>
          </a:p>
        </p:txBody>
      </p:sp>
      <p:pic>
        <p:nvPicPr>
          <p:cNvPr id="67" name="Google Shape;67;p14"/>
          <p:cNvPicPr preferRelativeResize="0"/>
          <p:nvPr/>
        </p:nvPicPr>
        <p:blipFill rotWithShape="1">
          <a:blip r:embed="rId3">
            <a:alphaModFix/>
          </a:blip>
          <a:srcRect b="19497"/>
          <a:stretch/>
        </p:blipFill>
        <p:spPr>
          <a:xfrm>
            <a:off x="730175" y="1268125"/>
            <a:ext cx="3768124" cy="3131725"/>
          </a:xfrm>
          <a:prstGeom prst="rect">
            <a:avLst/>
          </a:prstGeom>
          <a:noFill/>
          <a:ln>
            <a:noFill/>
          </a:ln>
        </p:spPr>
      </p:pic>
      <p:sp>
        <p:nvSpPr>
          <p:cNvPr id="68" name="Google Shape;68;p14"/>
          <p:cNvSpPr/>
          <p:nvPr/>
        </p:nvSpPr>
        <p:spPr>
          <a:xfrm>
            <a:off x="5035075" y="548663"/>
            <a:ext cx="2566500" cy="1152300"/>
          </a:xfrm>
          <a:prstGeom prst="wedgeRoundRectCallout">
            <a:avLst>
              <a:gd name="adj1" fmla="val -128790"/>
              <a:gd name="adj2" fmla="val 120692"/>
              <a:gd name="adj3" fmla="val 0"/>
            </a:avLst>
          </a:prstGeom>
          <a:solidFill>
            <a:srgbClr val="FFFFFF"/>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How much should </a:t>
            </a:r>
            <a:br>
              <a:rPr lang="en">
                <a:solidFill>
                  <a:schemeClr val="accent6"/>
                </a:solidFill>
              </a:rPr>
            </a:br>
            <a:r>
              <a:rPr lang="en">
                <a:solidFill>
                  <a:schemeClr val="accent6"/>
                </a:solidFill>
              </a:rPr>
              <a:t>you charge? </a:t>
            </a:r>
            <a:endParaRPr>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EFEFEF"/>
              </a:buClr>
              <a:buSzPts val="1400"/>
              <a:buChar char="●"/>
            </a:pPr>
            <a:r>
              <a:rPr lang="en" sz="1400">
                <a:solidFill>
                  <a:srgbClr val="EFEFEF"/>
                </a:solidFill>
              </a:rPr>
              <a:t>Cancelation policy</a:t>
            </a:r>
            <a:endParaRPr sz="1400">
              <a:solidFill>
                <a:srgbClr val="EFEFEF"/>
              </a:solidFill>
            </a:endParaRPr>
          </a:p>
          <a:p>
            <a:pPr marL="457200" lvl="0" indent="-317500" algn="l" rtl="0">
              <a:spcBef>
                <a:spcPts val="0"/>
              </a:spcBef>
              <a:spcAft>
                <a:spcPts val="0"/>
              </a:spcAft>
              <a:buSzPts val="1400"/>
              <a:buChar char="●"/>
            </a:pPr>
            <a:r>
              <a:rPr lang="en" sz="1400"/>
              <a:t>Number of Reviews / Review per Month</a:t>
            </a:r>
            <a:endParaRPr sz="1400"/>
          </a:p>
        </p:txBody>
      </p:sp>
      <p:sp>
        <p:nvSpPr>
          <p:cNvPr id="245" name="Google Shape;245;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 Variable Exclusion</a:t>
            </a:r>
            <a:endParaRPr sz="2000"/>
          </a:p>
        </p:txBody>
      </p:sp>
      <p:pic>
        <p:nvPicPr>
          <p:cNvPr id="246" name="Google Shape;246;p32"/>
          <p:cNvPicPr preferRelativeResize="0"/>
          <p:nvPr/>
        </p:nvPicPr>
        <p:blipFill>
          <a:blip r:embed="rId3">
            <a:alphaModFix/>
          </a:blip>
          <a:stretch>
            <a:fillRect/>
          </a:stretch>
        </p:blipFill>
        <p:spPr>
          <a:xfrm>
            <a:off x="4572000" y="2042575"/>
            <a:ext cx="4004097" cy="2478400"/>
          </a:xfrm>
          <a:prstGeom prst="rect">
            <a:avLst/>
          </a:prstGeom>
          <a:noFill/>
          <a:ln>
            <a:noFill/>
          </a:ln>
        </p:spPr>
      </p:pic>
      <p:pic>
        <p:nvPicPr>
          <p:cNvPr id="247" name="Google Shape;247;p32"/>
          <p:cNvPicPr preferRelativeResize="0"/>
          <p:nvPr/>
        </p:nvPicPr>
        <p:blipFill>
          <a:blip r:embed="rId4">
            <a:alphaModFix/>
          </a:blip>
          <a:stretch>
            <a:fillRect/>
          </a:stretch>
        </p:blipFill>
        <p:spPr>
          <a:xfrm>
            <a:off x="449575" y="2039112"/>
            <a:ext cx="4015326" cy="247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Pricing Factors </a:t>
            </a:r>
            <a:r>
              <a:rPr lang="en" sz="1400"/>
              <a:t>(OLS regression)</a:t>
            </a:r>
            <a:endParaRPr sz="1400"/>
          </a:p>
        </p:txBody>
      </p:sp>
      <p:sp>
        <p:nvSpPr>
          <p:cNvPr id="253" name="Google Shape;253;p33"/>
          <p:cNvSpPr txBox="1"/>
          <p:nvPr/>
        </p:nvSpPr>
        <p:spPr>
          <a:xfrm>
            <a:off x="5771475" y="856450"/>
            <a:ext cx="3179400" cy="6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CCCCCC"/>
                </a:solidFill>
                <a:latin typeface="Lato"/>
                <a:ea typeface="Lato"/>
                <a:cs typeface="Lato"/>
                <a:sym typeface="Lato"/>
              </a:rPr>
              <a:t>Specification</a:t>
            </a:r>
            <a:r>
              <a:rPr lang="en" sz="1100">
                <a:solidFill>
                  <a:srgbClr val="CCCCCC"/>
                </a:solidFill>
                <a:latin typeface="Lato"/>
                <a:ea typeface="Lato"/>
                <a:cs typeface="Lato"/>
                <a:sym typeface="Lato"/>
              </a:rPr>
              <a:t>:</a:t>
            </a:r>
            <a:endParaRPr sz="1100">
              <a:solidFill>
                <a:srgbClr val="CCCCCC"/>
              </a:solidFill>
              <a:latin typeface="Lato"/>
              <a:ea typeface="Lato"/>
              <a:cs typeface="Lato"/>
              <a:sym typeface="Lato"/>
            </a:endParaRPr>
          </a:p>
          <a:p>
            <a:pPr marL="0" lvl="0" indent="0" algn="l" rtl="0">
              <a:lnSpc>
                <a:spcPct val="115000"/>
              </a:lnSpc>
              <a:spcBef>
                <a:spcPts val="0"/>
              </a:spcBef>
              <a:spcAft>
                <a:spcPts val="0"/>
              </a:spcAft>
              <a:buNone/>
            </a:pPr>
            <a:r>
              <a:rPr lang="en" sz="1000">
                <a:solidFill>
                  <a:srgbClr val="CCCCCC"/>
                </a:solidFill>
                <a:latin typeface="Lato"/>
                <a:ea typeface="Lato"/>
                <a:cs typeface="Lato"/>
                <a:sym typeface="Lato"/>
              </a:rPr>
              <a:t>log(price) ~ beta*x variables  | zip_code | 0 | zip_code</a:t>
            </a:r>
            <a:endParaRPr sz="1000">
              <a:solidFill>
                <a:srgbClr val="CCCCCC"/>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CCCCCC"/>
              </a:solidFill>
              <a:latin typeface="Lato"/>
              <a:ea typeface="Lato"/>
              <a:cs typeface="Lato"/>
              <a:sym typeface="Lato"/>
            </a:endParaRPr>
          </a:p>
        </p:txBody>
      </p:sp>
      <p:grpSp>
        <p:nvGrpSpPr>
          <p:cNvPr id="254" name="Google Shape;254;p33"/>
          <p:cNvGrpSpPr/>
          <p:nvPr/>
        </p:nvGrpSpPr>
        <p:grpSpPr>
          <a:xfrm>
            <a:off x="486700" y="967150"/>
            <a:ext cx="4827376" cy="3767276"/>
            <a:chOff x="486700" y="919325"/>
            <a:chExt cx="4827376" cy="3767276"/>
          </a:xfrm>
        </p:grpSpPr>
        <p:pic>
          <p:nvPicPr>
            <p:cNvPr id="255" name="Google Shape;255;p33"/>
            <p:cNvPicPr preferRelativeResize="0"/>
            <p:nvPr/>
          </p:nvPicPr>
          <p:blipFill rotWithShape="1">
            <a:blip r:embed="rId3">
              <a:alphaModFix/>
            </a:blip>
            <a:srcRect b="17012"/>
            <a:stretch/>
          </p:blipFill>
          <p:spPr>
            <a:xfrm>
              <a:off x="486700" y="919325"/>
              <a:ext cx="4827376" cy="3222250"/>
            </a:xfrm>
            <a:prstGeom prst="rect">
              <a:avLst/>
            </a:prstGeom>
            <a:noFill/>
            <a:ln>
              <a:noFill/>
            </a:ln>
          </p:spPr>
        </p:pic>
        <p:pic>
          <p:nvPicPr>
            <p:cNvPr id="256" name="Google Shape;256;p33"/>
            <p:cNvPicPr preferRelativeResize="0"/>
            <p:nvPr/>
          </p:nvPicPr>
          <p:blipFill rotWithShape="1">
            <a:blip r:embed="rId3">
              <a:alphaModFix/>
            </a:blip>
            <a:srcRect t="85962"/>
            <a:stretch/>
          </p:blipFill>
          <p:spPr>
            <a:xfrm>
              <a:off x="486700" y="4141576"/>
              <a:ext cx="4827376" cy="545025"/>
            </a:xfrm>
            <a:prstGeom prst="rect">
              <a:avLst/>
            </a:prstGeom>
            <a:noFill/>
            <a:ln>
              <a:noFill/>
            </a:ln>
          </p:spPr>
        </p:pic>
      </p:grpSp>
      <p:sp>
        <p:nvSpPr>
          <p:cNvPr id="257" name="Google Shape;257;p33"/>
          <p:cNvSpPr/>
          <p:nvPr/>
        </p:nvSpPr>
        <p:spPr>
          <a:xfrm>
            <a:off x="5432825" y="1406025"/>
            <a:ext cx="181800" cy="626100"/>
          </a:xfrm>
          <a:prstGeom prst="rightArrow">
            <a:avLst>
              <a:gd name="adj1" fmla="val 50000"/>
              <a:gd name="adj2"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txBox="1"/>
          <p:nvPr/>
        </p:nvSpPr>
        <p:spPr>
          <a:xfrm>
            <a:off x="5771475" y="1406025"/>
            <a:ext cx="2655000" cy="5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Lato"/>
                <a:ea typeface="Lato"/>
                <a:cs typeface="Lato"/>
                <a:sym typeface="Lato"/>
              </a:rPr>
              <a:t>Housing characters plays the determinant roles on price.</a:t>
            </a:r>
            <a:endParaRPr sz="1000">
              <a:solidFill>
                <a:schemeClr val="dk1"/>
              </a:solidFill>
              <a:latin typeface="Lato"/>
              <a:ea typeface="Lato"/>
              <a:cs typeface="Lato"/>
              <a:sym typeface="Lato"/>
            </a:endParaRPr>
          </a:p>
          <a:p>
            <a:pPr marL="457200" lvl="0" indent="0" algn="l" rtl="0">
              <a:lnSpc>
                <a:spcPct val="115000"/>
              </a:lnSpc>
              <a:spcBef>
                <a:spcPts val="0"/>
              </a:spcBef>
              <a:spcAft>
                <a:spcPts val="0"/>
              </a:spcAft>
              <a:buNone/>
            </a:pPr>
            <a:endParaRPr sz="1100">
              <a:solidFill>
                <a:schemeClr val="dk1"/>
              </a:solidFill>
              <a:latin typeface="Lato"/>
              <a:ea typeface="Lato"/>
              <a:cs typeface="Lato"/>
              <a:sym typeface="Lato"/>
            </a:endParaRPr>
          </a:p>
        </p:txBody>
      </p:sp>
      <p:sp>
        <p:nvSpPr>
          <p:cNvPr id="259" name="Google Shape;259;p33"/>
          <p:cNvSpPr/>
          <p:nvPr/>
        </p:nvSpPr>
        <p:spPr>
          <a:xfrm>
            <a:off x="5432825" y="2032125"/>
            <a:ext cx="167400" cy="292200"/>
          </a:xfrm>
          <a:prstGeom prst="rightArrow">
            <a:avLst>
              <a:gd name="adj1" fmla="val 50000"/>
              <a:gd name="adj2"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txBox="1"/>
          <p:nvPr/>
        </p:nvSpPr>
        <p:spPr>
          <a:xfrm>
            <a:off x="5771475" y="1891275"/>
            <a:ext cx="2655000" cy="57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1"/>
                </a:solidFill>
                <a:latin typeface="Lato"/>
                <a:ea typeface="Lato"/>
                <a:cs typeface="Lato"/>
                <a:sym typeface="Lato"/>
              </a:rPr>
              <a:t>Host Info are not significant.</a:t>
            </a:r>
            <a:endParaRPr sz="1100">
              <a:solidFill>
                <a:schemeClr val="dk1"/>
              </a:solidFill>
              <a:latin typeface="Lato"/>
              <a:ea typeface="Lato"/>
              <a:cs typeface="Lato"/>
              <a:sym typeface="Lato"/>
            </a:endParaRPr>
          </a:p>
        </p:txBody>
      </p:sp>
      <p:sp>
        <p:nvSpPr>
          <p:cNvPr id="261" name="Google Shape;261;p33"/>
          <p:cNvSpPr/>
          <p:nvPr/>
        </p:nvSpPr>
        <p:spPr>
          <a:xfrm>
            <a:off x="5432825" y="2324325"/>
            <a:ext cx="181800" cy="392100"/>
          </a:xfrm>
          <a:prstGeom prst="rightArrow">
            <a:avLst>
              <a:gd name="adj1" fmla="val 50000"/>
              <a:gd name="adj2"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txBox="1"/>
          <p:nvPr/>
        </p:nvSpPr>
        <p:spPr>
          <a:xfrm>
            <a:off x="5771475" y="2233425"/>
            <a:ext cx="2655000" cy="57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1"/>
                </a:solidFill>
                <a:latin typeface="Lato"/>
                <a:ea typeface="Lato"/>
                <a:cs typeface="Lato"/>
                <a:sym typeface="Lato"/>
              </a:rPr>
              <a:t>Location &amp; Cleanliness are important.</a:t>
            </a:r>
            <a:endParaRPr sz="1100">
              <a:solidFill>
                <a:schemeClr val="dk1"/>
              </a:solidFill>
              <a:latin typeface="Lato"/>
              <a:ea typeface="Lato"/>
              <a:cs typeface="Lato"/>
              <a:sym typeface="Lato"/>
            </a:endParaRPr>
          </a:p>
        </p:txBody>
      </p:sp>
      <p:sp>
        <p:nvSpPr>
          <p:cNvPr id="263" name="Google Shape;263;p33"/>
          <p:cNvSpPr/>
          <p:nvPr/>
        </p:nvSpPr>
        <p:spPr>
          <a:xfrm>
            <a:off x="5438700" y="2716425"/>
            <a:ext cx="189000" cy="1463400"/>
          </a:xfrm>
          <a:prstGeom prst="rightArrow">
            <a:avLst>
              <a:gd name="adj1" fmla="val 50000"/>
              <a:gd name="adj2"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p:nvPr/>
        </p:nvSpPr>
        <p:spPr>
          <a:xfrm>
            <a:off x="5771475" y="3161175"/>
            <a:ext cx="3060900" cy="57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chemeClr val="dk1"/>
                </a:solidFill>
                <a:latin typeface="Lato"/>
                <a:ea typeface="Lato"/>
                <a:cs typeface="Lato"/>
                <a:sym typeface="Lato"/>
              </a:rPr>
              <a:t>Travelers are willing to pay more for certain amenities (eg. pool, TV, hair dryer, etc.) ; some amenities might be taken for granted ( eg. wifi, kitchen) </a:t>
            </a:r>
            <a:endParaRPr sz="1100">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Machine Learning Results</a:t>
            </a:r>
            <a:endParaRPr sz="2400"/>
          </a:p>
        </p:txBody>
      </p:sp>
      <p:pic>
        <p:nvPicPr>
          <p:cNvPr id="270" name="Google Shape;270;p34"/>
          <p:cNvPicPr preferRelativeResize="0"/>
          <p:nvPr/>
        </p:nvPicPr>
        <p:blipFill rotWithShape="1">
          <a:blip r:embed="rId3">
            <a:alphaModFix/>
          </a:blip>
          <a:srcRect r="49425"/>
          <a:stretch/>
        </p:blipFill>
        <p:spPr>
          <a:xfrm>
            <a:off x="378400" y="855975"/>
            <a:ext cx="1907600" cy="657225"/>
          </a:xfrm>
          <a:prstGeom prst="rect">
            <a:avLst/>
          </a:prstGeom>
          <a:noFill/>
          <a:ln>
            <a:noFill/>
          </a:ln>
        </p:spPr>
      </p:pic>
      <p:pic>
        <p:nvPicPr>
          <p:cNvPr id="271" name="Google Shape;271;p34"/>
          <p:cNvPicPr preferRelativeResize="0"/>
          <p:nvPr/>
        </p:nvPicPr>
        <p:blipFill rotWithShape="1">
          <a:blip r:embed="rId4">
            <a:alphaModFix/>
          </a:blip>
          <a:srcRect l="1295" t="2331" r="1379" b="2354"/>
          <a:stretch/>
        </p:blipFill>
        <p:spPr>
          <a:xfrm>
            <a:off x="428263" y="2025569"/>
            <a:ext cx="3750198" cy="2291787"/>
          </a:xfrm>
          <a:prstGeom prst="rect">
            <a:avLst/>
          </a:prstGeom>
          <a:noFill/>
          <a:ln>
            <a:noFill/>
          </a:ln>
        </p:spPr>
      </p:pic>
      <p:pic>
        <p:nvPicPr>
          <p:cNvPr id="272" name="Google Shape;272;p34"/>
          <p:cNvPicPr preferRelativeResize="0"/>
          <p:nvPr/>
        </p:nvPicPr>
        <p:blipFill rotWithShape="1">
          <a:blip r:embed="rId5">
            <a:alphaModFix/>
          </a:blip>
          <a:srcRect l="1817" t="2330" r="1157" b="2431"/>
          <a:stretch/>
        </p:blipFill>
        <p:spPr>
          <a:xfrm>
            <a:off x="4583574" y="2025570"/>
            <a:ext cx="3738623" cy="2291787"/>
          </a:xfrm>
          <a:prstGeom prst="rect">
            <a:avLst/>
          </a:prstGeom>
          <a:noFill/>
          <a:ln>
            <a:noFill/>
          </a:ln>
        </p:spPr>
      </p:pic>
      <p:pic>
        <p:nvPicPr>
          <p:cNvPr id="273" name="Google Shape;273;p34"/>
          <p:cNvPicPr preferRelativeResize="0"/>
          <p:nvPr/>
        </p:nvPicPr>
        <p:blipFill rotWithShape="1">
          <a:blip r:embed="rId3">
            <a:alphaModFix/>
          </a:blip>
          <a:srcRect l="74663"/>
          <a:stretch/>
        </p:blipFill>
        <p:spPr>
          <a:xfrm>
            <a:off x="2286000" y="855975"/>
            <a:ext cx="955650" cy="65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Log vs. Not Log Price</a:t>
            </a:r>
            <a:endParaRPr sz="2400"/>
          </a:p>
        </p:txBody>
      </p:sp>
      <p:pic>
        <p:nvPicPr>
          <p:cNvPr id="280" name="Google Shape;280;p35"/>
          <p:cNvPicPr preferRelativeResize="0"/>
          <p:nvPr/>
        </p:nvPicPr>
        <p:blipFill rotWithShape="1">
          <a:blip r:embed="rId3">
            <a:alphaModFix/>
          </a:blip>
          <a:srcRect l="1878" t="12425" r="1443" b="1946"/>
          <a:stretch/>
        </p:blipFill>
        <p:spPr>
          <a:xfrm>
            <a:off x="4424081" y="1532966"/>
            <a:ext cx="4343401" cy="2622176"/>
          </a:xfrm>
          <a:prstGeom prst="rect">
            <a:avLst/>
          </a:prstGeom>
          <a:noFill/>
          <a:ln>
            <a:noFill/>
          </a:ln>
        </p:spPr>
      </p:pic>
      <p:pic>
        <p:nvPicPr>
          <p:cNvPr id="281" name="Google Shape;281;p35"/>
          <p:cNvPicPr preferRelativeResize="0"/>
          <p:nvPr/>
        </p:nvPicPr>
        <p:blipFill rotWithShape="1">
          <a:blip r:embed="rId4">
            <a:alphaModFix/>
          </a:blip>
          <a:srcRect l="1549" t="1965" r="1464" b="2698"/>
          <a:stretch/>
        </p:blipFill>
        <p:spPr>
          <a:xfrm>
            <a:off x="67235" y="1559859"/>
            <a:ext cx="4208930" cy="25818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Random Forest</a:t>
            </a:r>
            <a:endParaRPr sz="2400"/>
          </a:p>
        </p:txBody>
      </p:sp>
      <p:pic>
        <p:nvPicPr>
          <p:cNvPr id="288" name="Google Shape;288;p36"/>
          <p:cNvPicPr preferRelativeResize="0"/>
          <p:nvPr/>
        </p:nvPicPr>
        <p:blipFill rotWithShape="1">
          <a:blip r:embed="rId3">
            <a:alphaModFix/>
          </a:blip>
          <a:srcRect l="1205" t="2898" r="2135" b="2879"/>
          <a:stretch/>
        </p:blipFill>
        <p:spPr>
          <a:xfrm>
            <a:off x="53788" y="1748118"/>
            <a:ext cx="4316506" cy="2528047"/>
          </a:xfrm>
          <a:prstGeom prst="rect">
            <a:avLst/>
          </a:prstGeom>
          <a:noFill/>
          <a:ln>
            <a:noFill/>
          </a:ln>
        </p:spPr>
      </p:pic>
      <p:pic>
        <p:nvPicPr>
          <p:cNvPr id="289" name="Google Shape;289;p36"/>
          <p:cNvPicPr preferRelativeResize="0"/>
          <p:nvPr/>
        </p:nvPicPr>
        <p:blipFill rotWithShape="1">
          <a:blip r:embed="rId4">
            <a:alphaModFix/>
          </a:blip>
          <a:srcRect l="1174" t="3602" r="1969" b="3094"/>
          <a:stretch/>
        </p:blipFill>
        <p:spPr>
          <a:xfrm>
            <a:off x="4625789" y="1734672"/>
            <a:ext cx="4437530" cy="25683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K-Nearest Neighbors </a:t>
            </a:r>
            <a:endParaRPr sz="2400"/>
          </a:p>
        </p:txBody>
      </p:sp>
      <p:sp>
        <p:nvSpPr>
          <p:cNvPr id="295" name="Google Shape;295;p37"/>
          <p:cNvSpPr txBox="1">
            <a:spLocks noGrp="1"/>
          </p:cNvSpPr>
          <p:nvPr>
            <p:ph type="body" idx="1"/>
          </p:nvPr>
        </p:nvSpPr>
        <p:spPr>
          <a:xfrm>
            <a:off x="311700" y="1017450"/>
            <a:ext cx="3531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For continuous dependent variable: predicts an average value of the nearest K-observations</a:t>
            </a:r>
            <a:endParaRPr/>
          </a:p>
          <a:p>
            <a:pPr marL="457200" lvl="0" indent="-342900" algn="l" rtl="0">
              <a:spcBef>
                <a:spcPts val="0"/>
              </a:spcBef>
              <a:spcAft>
                <a:spcPts val="0"/>
              </a:spcAft>
              <a:buSzPts val="1800"/>
              <a:buChar char="●"/>
            </a:pPr>
            <a:r>
              <a:rPr lang="en"/>
              <a:t>Optimal K = 9</a:t>
            </a:r>
            <a:endParaRPr/>
          </a:p>
          <a:p>
            <a:pPr marL="457200" lvl="0" indent="-342900" algn="l" rtl="0">
              <a:spcBef>
                <a:spcPts val="0"/>
              </a:spcBef>
              <a:spcAft>
                <a:spcPts val="0"/>
              </a:spcAft>
              <a:buSzPts val="1800"/>
              <a:buChar char="●"/>
            </a:pPr>
            <a:r>
              <a:rPr lang="en"/>
              <a:t>RMSE of 0.4075 = MSE of 0.166</a:t>
            </a:r>
            <a:endParaRPr/>
          </a:p>
          <a:p>
            <a:pPr marL="457200" lvl="0" indent="-342900" algn="l" rtl="0">
              <a:spcBef>
                <a:spcPts val="0"/>
              </a:spcBef>
              <a:spcAft>
                <a:spcPts val="0"/>
              </a:spcAft>
              <a:buSzPts val="1800"/>
              <a:buChar char="●"/>
            </a:pPr>
            <a:r>
              <a:rPr lang="en"/>
              <a:t>Downside: no model output, computationally expensive</a:t>
            </a:r>
            <a:endParaRPr/>
          </a:p>
        </p:txBody>
      </p:sp>
      <p:pic>
        <p:nvPicPr>
          <p:cNvPr id="296" name="Google Shape;296;p37"/>
          <p:cNvPicPr preferRelativeResize="0"/>
          <p:nvPr/>
        </p:nvPicPr>
        <p:blipFill>
          <a:blip r:embed="rId3">
            <a:alphaModFix/>
          </a:blip>
          <a:stretch>
            <a:fillRect/>
          </a:stretch>
        </p:blipFill>
        <p:spPr>
          <a:xfrm>
            <a:off x="4346825" y="1138425"/>
            <a:ext cx="4542474" cy="3035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Compare ML Lasso to OLS Model</a:t>
            </a:r>
            <a:endParaRPr sz="2400"/>
          </a:p>
        </p:txBody>
      </p:sp>
      <p:graphicFrame>
        <p:nvGraphicFramePr>
          <p:cNvPr id="302" name="Google Shape;302;p38"/>
          <p:cNvGraphicFramePr/>
          <p:nvPr/>
        </p:nvGraphicFramePr>
        <p:xfrm>
          <a:off x="227088" y="1017455"/>
          <a:ext cx="4525950" cy="3855675"/>
        </p:xfrm>
        <a:graphic>
          <a:graphicData uri="http://schemas.openxmlformats.org/drawingml/2006/table">
            <a:tbl>
              <a:tblPr>
                <a:noFill/>
                <a:tableStyleId>{983735BC-0F4F-40E9-8E82-1E99A4C1E8B7}</a:tableStyleId>
              </a:tblPr>
              <a:tblGrid>
                <a:gridCol w="1413775">
                  <a:extLst>
                    <a:ext uri="{9D8B030D-6E8A-4147-A177-3AD203B41FA5}">
                      <a16:colId xmlns:a16="http://schemas.microsoft.com/office/drawing/2014/main" val="20000"/>
                    </a:ext>
                  </a:extLst>
                </a:gridCol>
                <a:gridCol w="1248625">
                  <a:extLst>
                    <a:ext uri="{9D8B030D-6E8A-4147-A177-3AD203B41FA5}">
                      <a16:colId xmlns:a16="http://schemas.microsoft.com/office/drawing/2014/main" val="20001"/>
                    </a:ext>
                  </a:extLst>
                </a:gridCol>
                <a:gridCol w="1863550">
                  <a:extLst>
                    <a:ext uri="{9D8B030D-6E8A-4147-A177-3AD203B41FA5}">
                      <a16:colId xmlns:a16="http://schemas.microsoft.com/office/drawing/2014/main" val="20002"/>
                    </a:ext>
                  </a:extLst>
                </a:gridCol>
              </a:tblGrid>
              <a:tr h="415925">
                <a:tc>
                  <a:txBody>
                    <a:bodyPr/>
                    <a:lstStyle/>
                    <a:p>
                      <a:pPr marL="0" lvl="0" indent="0" algn="ctr" rtl="0">
                        <a:lnSpc>
                          <a:spcPct val="115000"/>
                        </a:lnSpc>
                        <a:spcBef>
                          <a:spcPts val="0"/>
                        </a:spcBef>
                        <a:spcAft>
                          <a:spcPts val="0"/>
                        </a:spcAft>
                        <a:buNone/>
                      </a:pPr>
                      <a:r>
                        <a:rPr lang="en" sz="1100" b="1">
                          <a:latin typeface="EB Garamond"/>
                          <a:ea typeface="EB Garamond"/>
                          <a:cs typeface="EB Garamond"/>
                          <a:sym typeface="EB Garamond"/>
                        </a:rPr>
                        <a:t>Manually Specified OLS</a:t>
                      </a:r>
                      <a:endParaRPr sz="1100" b="1">
                        <a:latin typeface="EB Garamond"/>
                        <a:ea typeface="EB Garamond"/>
                        <a:cs typeface="EB Garamond"/>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 sz="1100" b="1">
                          <a:latin typeface="EB Garamond"/>
                          <a:ea typeface="EB Garamond"/>
                          <a:cs typeface="EB Garamond"/>
                          <a:sym typeface="EB Garamond"/>
                        </a:rPr>
                        <a:t>LASSO Model</a:t>
                      </a:r>
                      <a:endParaRPr sz="1100" b="1">
                        <a:latin typeface="EB Garamond"/>
                        <a:ea typeface="EB Garamond"/>
                        <a:cs typeface="EB Garamond"/>
                        <a:sym typeface="EB Garamond"/>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5050">
                <a:tc gridSpan="3">
                  <a:txBody>
                    <a:bodyPr/>
                    <a:lstStyle/>
                    <a:p>
                      <a:pPr marL="0" lvl="0" indent="0" algn="ctr" rtl="0">
                        <a:lnSpc>
                          <a:spcPct val="115000"/>
                        </a:lnSpc>
                        <a:spcBef>
                          <a:spcPts val="0"/>
                        </a:spcBef>
                        <a:spcAft>
                          <a:spcPts val="0"/>
                        </a:spcAft>
                        <a:buNone/>
                      </a:pPr>
                      <a:r>
                        <a:rPr lang="en" sz="1100">
                          <a:latin typeface="EB Garamond"/>
                          <a:ea typeface="EB Garamond"/>
                          <a:cs typeface="EB Garamond"/>
                          <a:sym typeface="EB Garamond"/>
                        </a:rPr>
                        <a:t>Property</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5050">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bedrooms</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bedrooms</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value score (-)</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5050">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bathrooms</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bathrooms</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checkin score (-)</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5050">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accommodates</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accommodates</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communication score (-)</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585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overall review score</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overall review score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585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cleanliness score</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cleanliness score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585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location score</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location score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30950">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private/shared room (-)</a:t>
                      </a:r>
                      <a:endParaRPr sz="1100">
                        <a:latin typeface="EB Garamond"/>
                        <a:ea typeface="EB Garamond"/>
                        <a:cs typeface="EB Garamond"/>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entire home / </a:t>
                      </a:r>
                      <a:endParaRPr sz="1100">
                        <a:latin typeface="EB Garamond"/>
                        <a:ea typeface="EB Garamond"/>
                        <a:cs typeface="EB Garamond"/>
                        <a:sym typeface="EB Garamond"/>
                      </a:endParaRPr>
                    </a:p>
                    <a:p>
                      <a:pPr marL="0" lvl="0" indent="0" algn="l" rtl="0">
                        <a:lnSpc>
                          <a:spcPct val="115000"/>
                        </a:lnSpc>
                        <a:spcBef>
                          <a:spcPts val="0"/>
                        </a:spcBef>
                        <a:spcAft>
                          <a:spcPts val="0"/>
                        </a:spcAft>
                        <a:buNone/>
                      </a:pPr>
                      <a:r>
                        <a:rPr lang="en" sz="1100">
                          <a:latin typeface="EB Garamond"/>
                          <a:ea typeface="EB Garamond"/>
                          <a:cs typeface="EB Garamond"/>
                          <a:sym typeface="EB Garamond"/>
                        </a:rPr>
                        <a:t>private room</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shared room (-)</a:t>
                      </a:r>
                      <a:endParaRPr sz="1100">
                        <a:latin typeface="EB Garamond"/>
                        <a:ea typeface="EB Garamond"/>
                        <a:cs typeface="EB Garamond"/>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585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verified host identity</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585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extra people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585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guests included</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585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check-in score</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585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BOS/SF/NYC</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sz="1100">
                          <a:latin typeface="EB Garamond"/>
                          <a:ea typeface="EB Garamond"/>
                          <a:cs typeface="EB Garamond"/>
                          <a:sym typeface="EB Garamond"/>
                        </a:rPr>
                        <a:t>MINN/DEN/CHI/AUS (-)</a:t>
                      </a: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13"/>
                  </a:ext>
                </a:extLst>
              </a:tr>
            </a:tbl>
          </a:graphicData>
        </a:graphic>
      </p:graphicFrame>
      <p:graphicFrame>
        <p:nvGraphicFramePr>
          <p:cNvPr id="303" name="Google Shape;303;p38"/>
          <p:cNvGraphicFramePr/>
          <p:nvPr/>
        </p:nvGraphicFramePr>
        <p:xfrm>
          <a:off x="4814763" y="1017475"/>
          <a:ext cx="4102150" cy="3807941"/>
        </p:xfrm>
        <a:graphic>
          <a:graphicData uri="http://schemas.openxmlformats.org/drawingml/2006/table">
            <a:tbl>
              <a:tblPr>
                <a:noFill/>
                <a:tableStyleId>{983735BC-0F4F-40E9-8E82-1E99A4C1E8B7}</a:tableStyleId>
              </a:tblPr>
              <a:tblGrid>
                <a:gridCol w="1383025">
                  <a:extLst>
                    <a:ext uri="{9D8B030D-6E8A-4147-A177-3AD203B41FA5}">
                      <a16:colId xmlns:a16="http://schemas.microsoft.com/office/drawing/2014/main" val="20000"/>
                    </a:ext>
                  </a:extLst>
                </a:gridCol>
                <a:gridCol w="1313725">
                  <a:extLst>
                    <a:ext uri="{9D8B030D-6E8A-4147-A177-3AD203B41FA5}">
                      <a16:colId xmlns:a16="http://schemas.microsoft.com/office/drawing/2014/main" val="20001"/>
                    </a:ext>
                  </a:extLst>
                </a:gridCol>
                <a:gridCol w="1405400">
                  <a:extLst>
                    <a:ext uri="{9D8B030D-6E8A-4147-A177-3AD203B41FA5}">
                      <a16:colId xmlns:a16="http://schemas.microsoft.com/office/drawing/2014/main" val="20002"/>
                    </a:ext>
                  </a:extLst>
                </a:gridCol>
              </a:tblGrid>
              <a:tr h="367825">
                <a:tc>
                  <a:txBody>
                    <a:bodyPr/>
                    <a:lstStyle/>
                    <a:p>
                      <a:pPr marL="0" lvl="0" indent="0" algn="ctr" rtl="0">
                        <a:lnSpc>
                          <a:spcPct val="115000"/>
                        </a:lnSpc>
                        <a:spcBef>
                          <a:spcPts val="0"/>
                        </a:spcBef>
                        <a:spcAft>
                          <a:spcPts val="0"/>
                        </a:spcAft>
                        <a:buNone/>
                      </a:pPr>
                      <a:r>
                        <a:rPr lang="en" sz="1100" b="1">
                          <a:latin typeface="EB Garamond"/>
                          <a:ea typeface="EB Garamond"/>
                          <a:cs typeface="EB Garamond"/>
                          <a:sym typeface="EB Garamond"/>
                        </a:rPr>
                        <a:t>Manually Specified OLS</a:t>
                      </a:r>
                      <a:endParaRPr sz="1100" b="1">
                        <a:latin typeface="EB Garamond"/>
                        <a:ea typeface="EB Garamond"/>
                        <a:cs typeface="EB Garamond"/>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 sz="1100" b="1">
                          <a:latin typeface="EB Garamond"/>
                          <a:ea typeface="EB Garamond"/>
                          <a:cs typeface="EB Garamond"/>
                          <a:sym typeface="EB Garamond"/>
                        </a:rPr>
                        <a:t>LASSO Model</a:t>
                      </a:r>
                      <a:endParaRPr sz="1100" b="1">
                        <a:latin typeface="EB Garamond"/>
                        <a:ea typeface="EB Garamond"/>
                        <a:cs typeface="EB Garamond"/>
                        <a:sym typeface="EB Garamond"/>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2800">
                <a:tc gridSpan="3">
                  <a:txBody>
                    <a:bodyPr/>
                    <a:lstStyle/>
                    <a:p>
                      <a:pPr marL="0" lvl="0" indent="0" algn="ctr" rtl="0">
                        <a:lnSpc>
                          <a:spcPct val="115000"/>
                        </a:lnSpc>
                        <a:spcBef>
                          <a:spcPts val="0"/>
                        </a:spcBef>
                        <a:spcAft>
                          <a:spcPts val="0"/>
                        </a:spcAft>
                        <a:buNone/>
                      </a:pPr>
                      <a:r>
                        <a:rPr lang="en" sz="1100">
                          <a:latin typeface="EB Garamond"/>
                          <a:ea typeface="EB Garamond"/>
                          <a:cs typeface="EB Garamond"/>
                          <a:sym typeface="EB Garamond"/>
                        </a:rPr>
                        <a:t>Property cont'd</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560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communication score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560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value score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560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superhost</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560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number of host listings</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2800">
                <a:tc gridSpan="3">
                  <a:txBody>
                    <a:bodyPr/>
                    <a:lstStyle/>
                    <a:p>
                      <a:pPr marL="0" lvl="0" indent="0" algn="ctr" rtl="0">
                        <a:lnSpc>
                          <a:spcPct val="115000"/>
                        </a:lnSpc>
                        <a:spcBef>
                          <a:spcPts val="0"/>
                        </a:spcBef>
                        <a:spcAft>
                          <a:spcPts val="0"/>
                        </a:spcAft>
                        <a:buNone/>
                      </a:pPr>
                      <a:r>
                        <a:rPr lang="en" sz="1100">
                          <a:latin typeface="EB Garamond"/>
                          <a:ea typeface="EB Garamond"/>
                          <a:cs typeface="EB Garamond"/>
                          <a:sym typeface="EB Garamond"/>
                        </a:rPr>
                        <a:t>Amenity</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6782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hair dryer</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hair dryer</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Free Street Parking (-)</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heating</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heating</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pool</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pool</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TV</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TV</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washer</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washer</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workspace</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workspace</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56075">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family/kid friendly</a:t>
                      </a:r>
                      <a:endParaRPr sz="1100">
                        <a:latin typeface="EB Garamond"/>
                        <a:ea typeface="EB Garamond"/>
                        <a:cs typeface="EB Garamond"/>
                        <a:sym typeface="EB Garamond"/>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EB Garamond"/>
                          <a:ea typeface="EB Garamond"/>
                          <a:cs typeface="EB Garamond"/>
                          <a:sym typeface="EB Garamond"/>
                        </a:rPr>
                        <a:t>family/kid friendly</a:t>
                      </a:r>
                      <a:endParaRPr sz="1100">
                        <a:latin typeface="EB Garamond"/>
                        <a:ea typeface="EB Garamond"/>
                        <a:cs typeface="EB Garamond"/>
                        <a:sym typeface="EB Garamond"/>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265500" y="1184150"/>
            <a:ext cx="4045200" cy="16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309" name="Google Shape;309;p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Business Recommendation	</a:t>
            </a:r>
            <a:endParaRPr/>
          </a:p>
          <a:p>
            <a:pPr marL="457200" lvl="0" indent="-342900" algn="l" rtl="0">
              <a:spcBef>
                <a:spcPts val="0"/>
              </a:spcBef>
              <a:spcAft>
                <a:spcPts val="0"/>
              </a:spcAft>
              <a:buSzPts val="1800"/>
              <a:buChar char="●"/>
            </a:pPr>
            <a:r>
              <a:rPr lang="en"/>
              <a:t>Limitation &amp; Future Direction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Recommendation</a:t>
            </a:r>
            <a:endParaRPr sz="2400"/>
          </a:p>
        </p:txBody>
      </p:sp>
      <p:sp>
        <p:nvSpPr>
          <p:cNvPr id="315" name="Google Shape;315;p4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Overall</a:t>
            </a:r>
            <a:endParaRPr/>
          </a:p>
          <a:p>
            <a:pPr marL="457200" lvl="0" indent="-342900" algn="l" rtl="0">
              <a:spcBef>
                <a:spcPts val="1600"/>
              </a:spcBef>
              <a:spcAft>
                <a:spcPts val="0"/>
              </a:spcAft>
              <a:buSzPts val="1800"/>
              <a:buChar char="●"/>
            </a:pPr>
            <a:r>
              <a:rPr lang="en"/>
              <a:t>A better location (4.6%).</a:t>
            </a:r>
            <a:endParaRPr/>
          </a:p>
          <a:p>
            <a:pPr marL="457200" lvl="0" indent="-342900" algn="l" rtl="0">
              <a:spcBef>
                <a:spcPts val="0"/>
              </a:spcBef>
              <a:spcAft>
                <a:spcPts val="0"/>
              </a:spcAft>
              <a:buSzPts val="1800"/>
              <a:buChar char="●"/>
            </a:pPr>
            <a:r>
              <a:rPr lang="en"/>
              <a:t>For every one more bedroom (16.4%) and bathrooms (10%).</a:t>
            </a:r>
            <a:endParaRPr/>
          </a:p>
          <a:p>
            <a:pPr marL="457200" lvl="0" indent="-342900" algn="l" rtl="0">
              <a:spcBef>
                <a:spcPts val="0"/>
              </a:spcBef>
              <a:spcAft>
                <a:spcPts val="0"/>
              </a:spcAft>
              <a:buSzPts val="1800"/>
              <a:buChar char="●"/>
            </a:pPr>
            <a:r>
              <a:rPr lang="en"/>
              <a:t>Having a pool (10%).</a:t>
            </a:r>
            <a:endParaRPr/>
          </a:p>
        </p:txBody>
      </p:sp>
      <p:sp>
        <p:nvSpPr>
          <p:cNvPr id="316" name="Google Shape;316;p40"/>
          <p:cNvSpPr txBox="1">
            <a:spLocks noGrp="1"/>
          </p:cNvSpPr>
          <p:nvPr>
            <p:ph type="body" idx="1"/>
          </p:nvPr>
        </p:nvSpPr>
        <p:spPr>
          <a:xfrm>
            <a:off x="4572000" y="1017450"/>
            <a:ext cx="42603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Actionable</a:t>
            </a:r>
            <a:endParaRPr/>
          </a:p>
          <a:p>
            <a:pPr marL="457200" lvl="0" indent="-342900" algn="l" rtl="0">
              <a:spcBef>
                <a:spcPts val="1600"/>
              </a:spcBef>
              <a:spcAft>
                <a:spcPts val="0"/>
              </a:spcAft>
              <a:buSzPts val="1800"/>
              <a:buChar char="●"/>
            </a:pPr>
            <a:r>
              <a:rPr lang="en"/>
              <a:t>Increase the accommodation ability, i.e. bunk beds, sofa beds, etc. (&gt;5%).</a:t>
            </a:r>
            <a:endParaRPr/>
          </a:p>
          <a:p>
            <a:pPr marL="457200" lvl="0" indent="-342900" algn="l" rtl="0">
              <a:spcBef>
                <a:spcPts val="0"/>
              </a:spcBef>
              <a:spcAft>
                <a:spcPts val="0"/>
              </a:spcAft>
              <a:buSzPts val="1800"/>
              <a:buChar char="●"/>
            </a:pPr>
            <a:r>
              <a:rPr lang="en"/>
              <a:t>Make sure the house is clean (2.3%).</a:t>
            </a:r>
            <a:endParaRPr/>
          </a:p>
          <a:p>
            <a:pPr marL="457200" lvl="0" indent="-342900" algn="l" rtl="0">
              <a:spcBef>
                <a:spcPts val="0"/>
              </a:spcBef>
              <a:spcAft>
                <a:spcPts val="0"/>
              </a:spcAft>
              <a:buSzPts val="1800"/>
              <a:buChar char="●"/>
            </a:pPr>
            <a:r>
              <a:rPr lang="en"/>
              <a:t>Offer hair dryer, heating, TV, washer, and workspace (i.e. a nice desk) and open to families and kids (1.5% ~ 8%) per item.</a:t>
            </a:r>
            <a:endParaRPr/>
          </a:p>
          <a:p>
            <a:pPr marL="457200" lvl="0" indent="-342900" algn="l" rtl="0">
              <a:spcBef>
                <a:spcPts val="0"/>
              </a:spcBef>
              <a:spcAft>
                <a:spcPts val="0"/>
              </a:spcAft>
              <a:buSzPts val="1800"/>
              <a:buChar char="●"/>
            </a:pPr>
            <a:r>
              <a:rPr lang="en"/>
              <a:t>Renting out the entire house.</a:t>
            </a:r>
            <a:endParaRPr/>
          </a:p>
        </p:txBody>
      </p:sp>
      <p:cxnSp>
        <p:nvCxnSpPr>
          <p:cNvPr id="317" name="Google Shape;317;p40"/>
          <p:cNvCxnSpPr/>
          <p:nvPr/>
        </p:nvCxnSpPr>
        <p:spPr>
          <a:xfrm>
            <a:off x="4572000" y="1461300"/>
            <a:ext cx="0" cy="2681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Limitations &amp; Future Direction</a:t>
            </a:r>
            <a:endParaRPr sz="2400"/>
          </a:p>
        </p:txBody>
      </p:sp>
      <p:sp>
        <p:nvSpPr>
          <p:cNvPr id="323" name="Google Shape;323;p41"/>
          <p:cNvSpPr txBox="1">
            <a:spLocks noGrp="1"/>
          </p:cNvSpPr>
          <p:nvPr>
            <p:ph type="body" idx="1"/>
          </p:nvPr>
        </p:nvSpPr>
        <p:spPr>
          <a:xfrm>
            <a:off x="311700" y="1246050"/>
            <a:ext cx="42603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Limitation</a:t>
            </a:r>
            <a:endParaRPr sz="1600">
              <a:solidFill>
                <a:srgbClr val="D9D9D9"/>
              </a:solidFill>
            </a:endParaRPr>
          </a:p>
          <a:p>
            <a:pPr marL="457200" lvl="0" indent="-330200" algn="l" rtl="0">
              <a:spcBef>
                <a:spcPts val="1600"/>
              </a:spcBef>
              <a:spcAft>
                <a:spcPts val="0"/>
              </a:spcAft>
              <a:buSzPts val="1600"/>
              <a:buChar char="●"/>
            </a:pPr>
            <a:r>
              <a:rPr lang="en" sz="1600"/>
              <a:t>Limited skills on text mining and image processing.</a:t>
            </a:r>
            <a:endParaRPr sz="1600"/>
          </a:p>
          <a:p>
            <a:pPr marL="457200" lvl="0" indent="-330200" algn="l" rtl="0">
              <a:spcBef>
                <a:spcPts val="0"/>
              </a:spcBef>
              <a:spcAft>
                <a:spcPts val="0"/>
              </a:spcAft>
              <a:buSzPts val="1600"/>
              <a:buChar char="●"/>
            </a:pPr>
            <a:r>
              <a:rPr lang="en" sz="1600"/>
              <a:t>Model may not accurately predict high priced listings.</a:t>
            </a:r>
            <a:endParaRPr sz="1600"/>
          </a:p>
          <a:p>
            <a:pPr marL="457200" lvl="0" indent="-330200" algn="l" rtl="0">
              <a:spcBef>
                <a:spcPts val="0"/>
              </a:spcBef>
              <a:spcAft>
                <a:spcPts val="0"/>
              </a:spcAft>
              <a:buSzPts val="1600"/>
              <a:buChar char="●"/>
            </a:pPr>
            <a:r>
              <a:rPr lang="en" sz="1600"/>
              <a:t>OLS is not a causal model.</a:t>
            </a:r>
            <a:endParaRPr sz="1600"/>
          </a:p>
        </p:txBody>
      </p:sp>
      <p:sp>
        <p:nvSpPr>
          <p:cNvPr id="324" name="Google Shape;324;p41"/>
          <p:cNvSpPr txBox="1">
            <a:spLocks noGrp="1"/>
          </p:cNvSpPr>
          <p:nvPr>
            <p:ph type="body" idx="1"/>
          </p:nvPr>
        </p:nvSpPr>
        <p:spPr>
          <a:xfrm>
            <a:off x="4572000" y="1246050"/>
            <a:ext cx="4260300" cy="34164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1600" b="1"/>
              <a:t>Future Direction</a:t>
            </a:r>
            <a:endParaRPr sz="1600"/>
          </a:p>
          <a:p>
            <a:pPr marL="457200" lvl="0" indent="-330200" algn="l" rtl="0">
              <a:spcBef>
                <a:spcPts val="1600"/>
              </a:spcBef>
              <a:spcAft>
                <a:spcPts val="0"/>
              </a:spcAft>
              <a:buSzPts val="1600"/>
              <a:buChar char="●"/>
            </a:pPr>
            <a:r>
              <a:rPr lang="en" sz="1600"/>
              <a:t>Texting mining and text analysis on verbal listing &amp; review descriptions.</a:t>
            </a:r>
            <a:endParaRPr sz="1600"/>
          </a:p>
          <a:p>
            <a:pPr marL="457200" lvl="0" indent="-330200" algn="l" rtl="0">
              <a:spcBef>
                <a:spcPts val="0"/>
              </a:spcBef>
              <a:spcAft>
                <a:spcPts val="0"/>
              </a:spcAft>
              <a:buSzPts val="1600"/>
              <a:buChar char="●"/>
            </a:pPr>
            <a:r>
              <a:rPr lang="en" sz="1600"/>
              <a:t>Image processing on property photos listed on Airbnb app.</a:t>
            </a:r>
            <a:endParaRPr sz="1600"/>
          </a:p>
          <a:p>
            <a:pPr marL="0" lvl="0" indent="0" algn="l" rtl="0">
              <a:spcBef>
                <a:spcPts val="1600"/>
              </a:spcBef>
              <a:spcAft>
                <a:spcPts val="1600"/>
              </a:spcAft>
              <a:buNone/>
            </a:pPr>
            <a:endParaRPr sz="1600"/>
          </a:p>
        </p:txBody>
      </p:sp>
      <p:cxnSp>
        <p:nvCxnSpPr>
          <p:cNvPr id="325" name="Google Shape;325;p41"/>
          <p:cNvCxnSpPr/>
          <p:nvPr/>
        </p:nvCxnSpPr>
        <p:spPr>
          <a:xfrm>
            <a:off x="4572000" y="1340650"/>
            <a:ext cx="0" cy="2681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3576702" y="1140700"/>
            <a:ext cx="5108730" cy="2862100"/>
          </a:xfrm>
          <a:prstGeom prst="rect">
            <a:avLst/>
          </a:prstGeom>
          <a:noFill/>
          <a:ln>
            <a:noFill/>
          </a:ln>
        </p:spPr>
      </p:pic>
      <p:sp>
        <p:nvSpPr>
          <p:cNvPr id="74" name="Google Shape;74;p15"/>
          <p:cNvSpPr txBox="1"/>
          <p:nvPr/>
        </p:nvSpPr>
        <p:spPr>
          <a:xfrm>
            <a:off x="6825600" y="4696450"/>
            <a:ext cx="23184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Lato"/>
                <a:ea typeface="Lato"/>
                <a:cs typeface="Lato"/>
                <a:sym typeface="Lato"/>
              </a:rPr>
              <a:t>Grapht: https://bmtoolbox.net/stories/airbnb/</a:t>
            </a:r>
            <a:endParaRPr sz="800">
              <a:latin typeface="Lato"/>
              <a:ea typeface="Lato"/>
              <a:cs typeface="Lato"/>
              <a:sym typeface="Lato"/>
            </a:endParaRPr>
          </a:p>
        </p:txBody>
      </p:sp>
      <p:sp>
        <p:nvSpPr>
          <p:cNvPr id="75" name="Google Shape;75;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Business Importance</a:t>
            </a:r>
            <a:endParaRPr sz="2400"/>
          </a:p>
        </p:txBody>
      </p:sp>
      <p:sp>
        <p:nvSpPr>
          <p:cNvPr id="76" name="Google Shape;76;p15"/>
          <p:cNvSpPr txBox="1">
            <a:spLocks noGrp="1"/>
          </p:cNvSpPr>
          <p:nvPr>
            <p:ph type="body" idx="1"/>
          </p:nvPr>
        </p:nvSpPr>
        <p:spPr>
          <a:xfrm>
            <a:off x="423175" y="1497925"/>
            <a:ext cx="3210900" cy="1979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t>Revenue Source:</a:t>
            </a:r>
            <a:endParaRPr sz="1200"/>
          </a:p>
          <a:p>
            <a:pPr marL="457200" lvl="0" indent="-304800" algn="l" rtl="0">
              <a:lnSpc>
                <a:spcPct val="115000"/>
              </a:lnSpc>
              <a:spcBef>
                <a:spcPts val="1600"/>
              </a:spcBef>
              <a:spcAft>
                <a:spcPts val="0"/>
              </a:spcAft>
              <a:buSzPts val="1200"/>
              <a:buChar char="●"/>
            </a:pPr>
            <a:r>
              <a:rPr lang="en" sz="1200" b="1"/>
              <a:t>From Traveler</a:t>
            </a:r>
            <a:r>
              <a:rPr lang="en" sz="1200"/>
              <a:t>:  </a:t>
            </a:r>
            <a:endParaRPr sz="1200"/>
          </a:p>
          <a:p>
            <a:pPr marL="914400" lvl="1" indent="-304800" algn="l" rtl="0">
              <a:lnSpc>
                <a:spcPct val="115000"/>
              </a:lnSpc>
              <a:spcBef>
                <a:spcPts val="0"/>
              </a:spcBef>
              <a:spcAft>
                <a:spcPts val="0"/>
              </a:spcAft>
              <a:buSzPts val="1200"/>
              <a:buChar char="○"/>
            </a:pPr>
            <a:r>
              <a:rPr lang="en" sz="1200"/>
              <a:t>6 -12% Service fee </a:t>
            </a:r>
            <a:br>
              <a:rPr lang="en" sz="1200"/>
            </a:br>
            <a:r>
              <a:rPr lang="en" sz="1200" i="1"/>
              <a:t>(based on trip duration)</a:t>
            </a:r>
            <a:endParaRPr sz="1200"/>
          </a:p>
          <a:p>
            <a:pPr marL="914400" lvl="1" indent="-304800" algn="l" rtl="0">
              <a:lnSpc>
                <a:spcPct val="115000"/>
              </a:lnSpc>
              <a:spcBef>
                <a:spcPts val="0"/>
              </a:spcBef>
              <a:spcAft>
                <a:spcPts val="0"/>
              </a:spcAft>
              <a:buSzPts val="1200"/>
              <a:buChar char="○"/>
            </a:pPr>
            <a:r>
              <a:rPr lang="en" sz="1200"/>
              <a:t>Renting fee  </a:t>
            </a:r>
            <a:endParaRPr sz="1200" i="1"/>
          </a:p>
          <a:p>
            <a:pPr marL="457200" lvl="0" indent="-304800" algn="l" rtl="0">
              <a:lnSpc>
                <a:spcPct val="115000"/>
              </a:lnSpc>
              <a:spcBef>
                <a:spcPts val="0"/>
              </a:spcBef>
              <a:spcAft>
                <a:spcPts val="0"/>
              </a:spcAft>
              <a:buSzPts val="1200"/>
              <a:buChar char="●"/>
            </a:pPr>
            <a:r>
              <a:rPr lang="en" sz="1200" b="1"/>
              <a:t>From Host</a:t>
            </a:r>
            <a:r>
              <a:rPr lang="en" sz="1200"/>
              <a:t>:  </a:t>
            </a:r>
            <a:endParaRPr sz="1200"/>
          </a:p>
          <a:p>
            <a:pPr marL="914400" lvl="1" indent="-304800" algn="l" rtl="0">
              <a:lnSpc>
                <a:spcPct val="115000"/>
              </a:lnSpc>
              <a:spcBef>
                <a:spcPts val="0"/>
              </a:spcBef>
              <a:spcAft>
                <a:spcPts val="0"/>
              </a:spcAft>
              <a:buSzPts val="1200"/>
              <a:buChar char="○"/>
            </a:pPr>
            <a:r>
              <a:rPr lang="en" sz="1200"/>
              <a:t>3% Booking fee</a:t>
            </a:r>
            <a:endParaRPr sz="1200"/>
          </a:p>
          <a:p>
            <a:pPr marL="457200" lvl="0" indent="0" algn="l" rtl="0">
              <a:lnSpc>
                <a:spcPct val="115000"/>
              </a:lnSpc>
              <a:spcBef>
                <a:spcPts val="1600"/>
              </a:spcBef>
              <a:spcAft>
                <a:spcPts val="0"/>
              </a:spcAft>
              <a:buNone/>
            </a:pPr>
            <a:r>
              <a:rPr lang="en" sz="1200"/>
              <a:t>→ Incentive to optimize number </a:t>
            </a:r>
            <a:br>
              <a:rPr lang="en" sz="1200"/>
            </a:br>
            <a:r>
              <a:rPr lang="en" sz="1200"/>
              <a:t>of bookings and trip price</a:t>
            </a:r>
            <a:endParaRPr sz="1200"/>
          </a:p>
          <a:p>
            <a:pPr marL="457200" lvl="0" indent="0" algn="l" rtl="0">
              <a:lnSpc>
                <a:spcPct val="115000"/>
              </a:lnSpc>
              <a:spcBef>
                <a:spcPts val="1600"/>
              </a:spcBef>
              <a:spcAft>
                <a:spcPts val="0"/>
              </a:spcAft>
              <a:buNone/>
            </a:pPr>
            <a:endParaRPr sz="1200"/>
          </a:p>
          <a:p>
            <a:pPr marL="0" lvl="0" indent="0" algn="l" rtl="0">
              <a:lnSpc>
                <a:spcPct val="115000"/>
              </a:lnSpc>
              <a:spcBef>
                <a:spcPts val="1600"/>
              </a:spcBef>
              <a:spcAft>
                <a:spcPts val="1600"/>
              </a:spcAft>
              <a:buNone/>
            </a:pPr>
            <a:endParaRPr sz="1200"/>
          </a:p>
        </p:txBody>
      </p:sp>
      <p:sp>
        <p:nvSpPr>
          <p:cNvPr id="77" name="Google Shape;77;p15"/>
          <p:cNvSpPr/>
          <p:nvPr/>
        </p:nvSpPr>
        <p:spPr>
          <a:xfrm>
            <a:off x="4524175" y="3003375"/>
            <a:ext cx="870300" cy="87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2073034">
            <a:off x="6507279" y="2683284"/>
            <a:ext cx="1894792" cy="985173"/>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4865502" y="798600"/>
            <a:ext cx="25311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dk1"/>
                </a:solidFill>
                <a:latin typeface="Lato"/>
                <a:ea typeface="Lato"/>
                <a:cs typeface="Lato"/>
                <a:sym typeface="Lato"/>
              </a:rPr>
              <a:t>Airbnb Business Model</a:t>
            </a:r>
            <a:endParaRPr b="1" u="sng">
              <a:solidFill>
                <a:schemeClr val="dk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a:spLocks noGrp="1"/>
          </p:cNvSpPr>
          <p:nvPr>
            <p:ph type="title"/>
          </p:nvPr>
        </p:nvSpPr>
        <p:spPr>
          <a:xfrm>
            <a:off x="311700" y="1233100"/>
            <a:ext cx="85206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Q</a:t>
            </a:r>
            <a:r>
              <a:rPr lang="en" sz="6000">
                <a:latin typeface="Calibri"/>
                <a:ea typeface="Calibri"/>
                <a:cs typeface="Calibri"/>
                <a:sym typeface="Calibri"/>
              </a:rPr>
              <a:t>&amp;</a:t>
            </a:r>
            <a:r>
              <a:rPr lang="en" sz="6000"/>
              <a:t>A</a:t>
            </a:r>
            <a:endParaRPr sz="6000"/>
          </a:p>
        </p:txBody>
      </p:sp>
      <p:sp>
        <p:nvSpPr>
          <p:cNvPr id="331" name="Google Shape;331;p42"/>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Review Ratings</a:t>
            </a:r>
            <a:endParaRPr sz="2400"/>
          </a:p>
        </p:txBody>
      </p:sp>
      <p:sp>
        <p:nvSpPr>
          <p:cNvPr id="354" name="Google Shape;354;p46"/>
          <p:cNvSpPr txBox="1">
            <a:spLocks noGrp="1"/>
          </p:cNvSpPr>
          <p:nvPr>
            <p:ph type="body" idx="1"/>
          </p:nvPr>
        </p:nvSpPr>
        <p:spPr>
          <a:xfrm>
            <a:off x="6257600" y="2147825"/>
            <a:ext cx="2574600" cy="24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Most Airbnb customer are satisfied, scores are inflated</a:t>
            </a:r>
            <a:endParaRPr/>
          </a:p>
        </p:txBody>
      </p:sp>
      <p:pic>
        <p:nvPicPr>
          <p:cNvPr id="355" name="Google Shape;355;p46" title="Chart"/>
          <p:cNvPicPr preferRelativeResize="0"/>
          <p:nvPr/>
        </p:nvPicPr>
        <p:blipFill>
          <a:blip r:embed="rId3">
            <a:alphaModFix/>
          </a:blip>
          <a:stretch>
            <a:fillRect/>
          </a:stretch>
        </p:blipFill>
        <p:spPr>
          <a:xfrm>
            <a:off x="311703" y="1152475"/>
            <a:ext cx="5945901" cy="3676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Location &amp; Cleanliness Score</a:t>
            </a:r>
            <a:endParaRPr sz="2400"/>
          </a:p>
        </p:txBody>
      </p:sp>
      <p:pic>
        <p:nvPicPr>
          <p:cNvPr id="361" name="Google Shape;361;p47" title="Chart"/>
          <p:cNvPicPr preferRelativeResize="0"/>
          <p:nvPr/>
        </p:nvPicPr>
        <p:blipFill>
          <a:blip r:embed="rId3">
            <a:alphaModFix/>
          </a:blip>
          <a:stretch>
            <a:fillRect/>
          </a:stretch>
        </p:blipFill>
        <p:spPr>
          <a:xfrm>
            <a:off x="166525" y="1483700"/>
            <a:ext cx="4598250" cy="2843249"/>
          </a:xfrm>
          <a:prstGeom prst="rect">
            <a:avLst/>
          </a:prstGeom>
          <a:noFill/>
          <a:ln>
            <a:noFill/>
          </a:ln>
        </p:spPr>
      </p:pic>
      <p:pic>
        <p:nvPicPr>
          <p:cNvPr id="362" name="Google Shape;362;p47" title="Chart"/>
          <p:cNvPicPr preferRelativeResize="0"/>
          <p:nvPr/>
        </p:nvPicPr>
        <p:blipFill>
          <a:blip r:embed="rId4">
            <a:alphaModFix/>
          </a:blip>
          <a:stretch>
            <a:fillRect/>
          </a:stretch>
        </p:blipFill>
        <p:spPr>
          <a:xfrm>
            <a:off x="4572000" y="1522451"/>
            <a:ext cx="4422351" cy="27344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11700" y="391350"/>
            <a:ext cx="30717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3</a:t>
            </a:r>
            <a:endParaRPr/>
          </a:p>
          <a:p>
            <a:pPr marL="0" lvl="0" indent="0" algn="l" rtl="0">
              <a:spcBef>
                <a:spcPts val="0"/>
              </a:spcBef>
              <a:spcAft>
                <a:spcPts val="0"/>
              </a:spcAft>
              <a:buNone/>
            </a:pPr>
            <a:r>
              <a:rPr lang="en"/>
              <a:t>Cleaned Data</a:t>
            </a:r>
            <a:endParaRPr/>
          </a:p>
        </p:txBody>
      </p:sp>
      <p:sp>
        <p:nvSpPr>
          <p:cNvPr id="368" name="Google Shape;368;p48"/>
          <p:cNvSpPr txBox="1">
            <a:spLocks noGrp="1"/>
          </p:cNvSpPr>
          <p:nvPr>
            <p:ph type="body" idx="1"/>
          </p:nvPr>
        </p:nvSpPr>
        <p:spPr>
          <a:xfrm>
            <a:off x="311700" y="1616950"/>
            <a:ext cx="3071700" cy="264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Most variables have enough data, except for square feet</a:t>
            </a:r>
            <a:endParaRPr/>
          </a:p>
          <a:p>
            <a:pPr marL="457200" lvl="0" indent="-342900" algn="l" rtl="0">
              <a:spcBef>
                <a:spcPts val="0"/>
              </a:spcBef>
              <a:spcAft>
                <a:spcPts val="0"/>
              </a:spcAft>
              <a:buSzPts val="1800"/>
              <a:buChar char="●"/>
            </a:pPr>
            <a:r>
              <a:rPr lang="en"/>
              <a:t>Created dummies for the amenities</a:t>
            </a:r>
            <a:endParaRPr/>
          </a:p>
        </p:txBody>
      </p:sp>
      <p:pic>
        <p:nvPicPr>
          <p:cNvPr id="369" name="Google Shape;369;p48"/>
          <p:cNvPicPr preferRelativeResize="0"/>
          <p:nvPr/>
        </p:nvPicPr>
        <p:blipFill>
          <a:blip r:embed="rId3">
            <a:alphaModFix/>
          </a:blip>
          <a:stretch>
            <a:fillRect/>
          </a:stretch>
        </p:blipFill>
        <p:spPr>
          <a:xfrm>
            <a:off x="3459600" y="76200"/>
            <a:ext cx="5496847" cy="4991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5"/>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Machine Learning Results</a:t>
            </a:r>
            <a:endParaRPr sz="2400"/>
          </a:p>
        </p:txBody>
      </p:sp>
      <p:sp>
        <p:nvSpPr>
          <p:cNvPr id="425" name="Google Shape;42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426" name="Google Shape;426;p55"/>
          <p:cNvPicPr preferRelativeResize="0"/>
          <p:nvPr/>
        </p:nvPicPr>
        <p:blipFill>
          <a:blip r:embed="rId3">
            <a:alphaModFix/>
          </a:blip>
          <a:stretch>
            <a:fillRect/>
          </a:stretch>
        </p:blipFill>
        <p:spPr>
          <a:xfrm>
            <a:off x="4979100" y="1152463"/>
            <a:ext cx="3771900" cy="657225"/>
          </a:xfrm>
          <a:prstGeom prst="rect">
            <a:avLst/>
          </a:prstGeom>
          <a:noFill/>
          <a:ln>
            <a:noFill/>
          </a:ln>
        </p:spPr>
      </p:pic>
      <p:pic>
        <p:nvPicPr>
          <p:cNvPr id="427" name="Google Shape;427;p55"/>
          <p:cNvPicPr preferRelativeResize="0"/>
          <p:nvPr/>
        </p:nvPicPr>
        <p:blipFill>
          <a:blip r:embed="rId4">
            <a:alphaModFix/>
          </a:blip>
          <a:stretch>
            <a:fillRect/>
          </a:stretch>
        </p:blipFill>
        <p:spPr>
          <a:xfrm>
            <a:off x="381575" y="626100"/>
            <a:ext cx="3647326" cy="2264325"/>
          </a:xfrm>
          <a:prstGeom prst="rect">
            <a:avLst/>
          </a:prstGeom>
          <a:noFill/>
          <a:ln>
            <a:noFill/>
          </a:ln>
        </p:spPr>
      </p:pic>
      <p:pic>
        <p:nvPicPr>
          <p:cNvPr id="428" name="Google Shape;428;p55"/>
          <p:cNvPicPr preferRelativeResize="0"/>
          <p:nvPr/>
        </p:nvPicPr>
        <p:blipFill>
          <a:blip r:embed="rId5">
            <a:alphaModFix/>
          </a:blip>
          <a:stretch>
            <a:fillRect/>
          </a:stretch>
        </p:blipFill>
        <p:spPr>
          <a:xfrm>
            <a:off x="4979100" y="2739025"/>
            <a:ext cx="3853199" cy="2404476"/>
          </a:xfrm>
          <a:prstGeom prst="rect">
            <a:avLst/>
          </a:prstGeom>
          <a:noFill/>
          <a:ln>
            <a:noFill/>
          </a:ln>
        </p:spPr>
      </p:pic>
      <p:pic>
        <p:nvPicPr>
          <p:cNvPr id="429" name="Google Shape;429;p55"/>
          <p:cNvPicPr preferRelativeResize="0"/>
          <p:nvPr/>
        </p:nvPicPr>
        <p:blipFill>
          <a:blip r:embed="rId6">
            <a:alphaModFix/>
          </a:blip>
          <a:stretch>
            <a:fillRect/>
          </a:stretch>
        </p:blipFill>
        <p:spPr>
          <a:xfrm>
            <a:off x="381575" y="2890427"/>
            <a:ext cx="3647326" cy="22777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 Model</a:t>
            </a:r>
            <a:endParaRPr/>
          </a:p>
        </p:txBody>
      </p:sp>
      <p:sp>
        <p:nvSpPr>
          <p:cNvPr id="435" name="Google Shape;435;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6" name="Google Shape;436;p56"/>
          <p:cNvPicPr preferRelativeResize="0"/>
          <p:nvPr/>
        </p:nvPicPr>
        <p:blipFill>
          <a:blip r:embed="rId3">
            <a:alphaModFix/>
          </a:blip>
          <a:stretch>
            <a:fillRect/>
          </a:stretch>
        </p:blipFill>
        <p:spPr>
          <a:xfrm>
            <a:off x="4572000" y="1296275"/>
            <a:ext cx="4572000" cy="2871451"/>
          </a:xfrm>
          <a:prstGeom prst="rect">
            <a:avLst/>
          </a:prstGeom>
          <a:noFill/>
          <a:ln>
            <a:noFill/>
          </a:ln>
        </p:spPr>
      </p:pic>
      <p:pic>
        <p:nvPicPr>
          <p:cNvPr id="437" name="Google Shape;437;p56"/>
          <p:cNvPicPr preferRelativeResize="0"/>
          <p:nvPr/>
        </p:nvPicPr>
        <p:blipFill>
          <a:blip r:embed="rId4">
            <a:alphaModFix/>
          </a:blip>
          <a:stretch>
            <a:fillRect/>
          </a:stretch>
        </p:blipFill>
        <p:spPr>
          <a:xfrm>
            <a:off x="39734" y="1003405"/>
            <a:ext cx="4492574" cy="3136695"/>
          </a:xfrm>
          <a:prstGeom prst="rect">
            <a:avLst/>
          </a:prstGeom>
          <a:noFill/>
          <a:ln>
            <a:noFill/>
          </a:ln>
        </p:spPr>
      </p:pic>
      <p:sp>
        <p:nvSpPr>
          <p:cNvPr id="438" name="Google Shape;438;p56"/>
          <p:cNvSpPr txBox="1"/>
          <p:nvPr/>
        </p:nvSpPr>
        <p:spPr>
          <a:xfrm>
            <a:off x="348463" y="4264375"/>
            <a:ext cx="3875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Without Subset: MSE = 5164.36</a:t>
            </a:r>
            <a:endParaRPr>
              <a:latin typeface="Lato"/>
              <a:ea typeface="Lato"/>
              <a:cs typeface="Lato"/>
              <a:sym typeface="Lato"/>
            </a:endParaRPr>
          </a:p>
        </p:txBody>
      </p:sp>
      <p:sp>
        <p:nvSpPr>
          <p:cNvPr id="439" name="Google Shape;439;p56"/>
          <p:cNvSpPr txBox="1"/>
          <p:nvPr/>
        </p:nvSpPr>
        <p:spPr>
          <a:xfrm>
            <a:off x="4682450" y="4264375"/>
            <a:ext cx="3875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Subset Prices &lt; 500: MSE = 2778.17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Summary</a:t>
            </a:r>
            <a:endParaRPr/>
          </a:p>
        </p:txBody>
      </p:sp>
      <p:sp>
        <p:nvSpPr>
          <p:cNvPr id="85" name="Google Shape;85;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Overview</a:t>
            </a:r>
            <a:endParaRPr/>
          </a:p>
          <a:p>
            <a:pPr marL="457200" lvl="0" indent="-342900" algn="l" rtl="0">
              <a:spcBef>
                <a:spcPts val="0"/>
              </a:spcBef>
              <a:spcAft>
                <a:spcPts val="0"/>
              </a:spcAft>
              <a:buSzPts val="1800"/>
              <a:buChar char="●"/>
            </a:pPr>
            <a:r>
              <a:rPr lang="en"/>
              <a:t>Statistics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t>Summary Statistics Before Cleaning</a:t>
            </a:r>
            <a:endParaRPr sz="2400"/>
          </a:p>
          <a:p>
            <a:pPr marL="0" lvl="0" indent="0" algn="l" rtl="0">
              <a:spcBef>
                <a:spcPts val="0"/>
              </a:spcBef>
              <a:spcAft>
                <a:spcPts val="0"/>
              </a:spcAft>
              <a:buNone/>
            </a:pPr>
            <a:endParaRPr sz="2400"/>
          </a:p>
        </p:txBody>
      </p:sp>
      <p:sp>
        <p:nvSpPr>
          <p:cNvPr id="91" name="Google Shape;91;p17"/>
          <p:cNvSpPr txBox="1">
            <a:spLocks noGrp="1"/>
          </p:cNvSpPr>
          <p:nvPr>
            <p:ph type="body" idx="1"/>
          </p:nvPr>
        </p:nvSpPr>
        <p:spPr>
          <a:xfrm>
            <a:off x="6542425" y="1080500"/>
            <a:ext cx="2472900" cy="355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Data Source: Insideairbnb.com which performs monthly webscrapes of Airbnb data</a:t>
            </a:r>
            <a:endParaRPr sz="1200"/>
          </a:p>
          <a:p>
            <a:pPr marL="457200" lvl="0" indent="-304800" algn="l" rtl="0">
              <a:spcBef>
                <a:spcPts val="0"/>
              </a:spcBef>
              <a:spcAft>
                <a:spcPts val="0"/>
              </a:spcAft>
              <a:buSzPts val="1200"/>
              <a:buChar char="●"/>
            </a:pPr>
            <a:r>
              <a:rPr lang="en" sz="1200"/>
              <a:t>Listing information is gathered from 12 major cities across all four census regions in the United States in November 2018</a:t>
            </a:r>
            <a:endParaRPr sz="1200"/>
          </a:p>
          <a:p>
            <a:pPr marL="457200" lvl="0" indent="-304800" algn="l" rtl="0">
              <a:spcBef>
                <a:spcPts val="0"/>
              </a:spcBef>
              <a:spcAft>
                <a:spcPts val="0"/>
              </a:spcAft>
              <a:buSzPts val="1200"/>
              <a:buChar char="●"/>
            </a:pPr>
            <a:r>
              <a:rPr lang="en" sz="1200"/>
              <a:t>Total 166,207 observations dominated by Los Angeles (25.91%) and New York (29.73%).</a:t>
            </a:r>
            <a:endParaRPr sz="1200"/>
          </a:p>
          <a:p>
            <a:pPr marL="457200" lvl="0" indent="-304800" algn="l" rtl="0">
              <a:spcBef>
                <a:spcPts val="0"/>
              </a:spcBef>
              <a:spcAft>
                <a:spcPts val="0"/>
              </a:spcAft>
              <a:buSzPts val="1200"/>
              <a:buChar char="●"/>
            </a:pPr>
            <a:r>
              <a:rPr lang="en" sz="1200"/>
              <a:t>Overall average of $234.60/ night and median of $133.29/night</a:t>
            </a:r>
            <a:endParaRPr/>
          </a:p>
        </p:txBody>
      </p:sp>
      <p:pic>
        <p:nvPicPr>
          <p:cNvPr id="92" name="Google Shape;92;p17"/>
          <p:cNvPicPr preferRelativeResize="0"/>
          <p:nvPr/>
        </p:nvPicPr>
        <p:blipFill>
          <a:blip r:embed="rId3">
            <a:alphaModFix/>
          </a:blip>
          <a:stretch>
            <a:fillRect/>
          </a:stretch>
        </p:blipFill>
        <p:spPr>
          <a:xfrm>
            <a:off x="76200" y="1133050"/>
            <a:ext cx="6556850" cy="3741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171100" y="1591650"/>
            <a:ext cx="4399486" cy="2721325"/>
          </a:xfrm>
          <a:prstGeom prst="rect">
            <a:avLst/>
          </a:prstGeom>
          <a:noFill/>
          <a:ln>
            <a:noFill/>
          </a:ln>
        </p:spPr>
      </p:pic>
      <p:pic>
        <p:nvPicPr>
          <p:cNvPr id="98" name="Google Shape;98;p18"/>
          <p:cNvPicPr preferRelativeResize="0"/>
          <p:nvPr/>
        </p:nvPicPr>
        <p:blipFill rotWithShape="1">
          <a:blip r:embed="rId4">
            <a:alphaModFix/>
          </a:blip>
          <a:srcRect t="1912" r="1826"/>
          <a:stretch/>
        </p:blipFill>
        <p:spPr>
          <a:xfrm>
            <a:off x="4431400" y="1644525"/>
            <a:ext cx="4320450" cy="2668451"/>
          </a:xfrm>
          <a:prstGeom prst="rect">
            <a:avLst/>
          </a:prstGeom>
          <a:noFill/>
          <a:ln>
            <a:noFill/>
          </a:ln>
        </p:spPr>
      </p:pic>
      <p:sp>
        <p:nvSpPr>
          <p:cNvPr id="99" name="Google Shape;99;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Modeling Sample Selection</a:t>
            </a:r>
            <a:endParaRPr sz="1400"/>
          </a:p>
        </p:txBody>
      </p:sp>
      <p:cxnSp>
        <p:nvCxnSpPr>
          <p:cNvPr id="100" name="Google Shape;100;p18"/>
          <p:cNvCxnSpPr/>
          <p:nvPr/>
        </p:nvCxnSpPr>
        <p:spPr>
          <a:xfrm rot="10800000" flipH="1">
            <a:off x="5126750" y="2320250"/>
            <a:ext cx="803400" cy="195300"/>
          </a:xfrm>
          <a:prstGeom prst="straightConnector1">
            <a:avLst/>
          </a:prstGeom>
          <a:noFill/>
          <a:ln w="9525" cap="flat" cmpd="sng">
            <a:solidFill>
              <a:schemeClr val="accent5"/>
            </a:solidFill>
            <a:prstDash val="solid"/>
            <a:round/>
            <a:headEnd type="none" w="med" len="med"/>
            <a:tailEnd type="none" w="med" len="med"/>
          </a:ln>
        </p:spPr>
      </p:cxnSp>
      <p:sp>
        <p:nvSpPr>
          <p:cNvPr id="101" name="Google Shape;101;p18"/>
          <p:cNvSpPr txBox="1"/>
          <p:nvPr/>
        </p:nvSpPr>
        <p:spPr>
          <a:xfrm>
            <a:off x="5872725" y="2138500"/>
            <a:ext cx="19608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5"/>
                </a:solidFill>
                <a:latin typeface="Lato"/>
                <a:ea typeface="Lato"/>
                <a:cs typeface="Lato"/>
                <a:sym typeface="Lato"/>
              </a:rPr>
              <a:t>Removed: </a:t>
            </a:r>
            <a:endParaRPr sz="1000" b="1">
              <a:solidFill>
                <a:schemeClr val="accent5"/>
              </a:solidFill>
              <a:latin typeface="Lato"/>
              <a:ea typeface="Lato"/>
              <a:cs typeface="Lato"/>
              <a:sym typeface="Lato"/>
            </a:endParaRPr>
          </a:p>
          <a:p>
            <a:pPr marL="0" lvl="0" indent="0" algn="l" rtl="0">
              <a:spcBef>
                <a:spcPts val="0"/>
              </a:spcBef>
              <a:spcAft>
                <a:spcPts val="0"/>
              </a:spcAft>
              <a:buNone/>
            </a:pPr>
            <a:r>
              <a:rPr lang="en" sz="1000" b="1">
                <a:solidFill>
                  <a:schemeClr val="accent5"/>
                </a:solidFill>
                <a:latin typeface="Lato"/>
                <a:ea typeface="Lato"/>
                <a:cs typeface="Lato"/>
                <a:sym typeface="Lato"/>
              </a:rPr>
              <a:t>review_per_month &lt;1 (~35%)  null value (~20%)</a:t>
            </a:r>
            <a:endParaRPr sz="1000" b="1">
              <a:solidFill>
                <a:schemeClr val="accent5"/>
              </a:solidFill>
              <a:latin typeface="Lato"/>
              <a:ea typeface="Lato"/>
              <a:cs typeface="Lato"/>
              <a:sym typeface="Lato"/>
            </a:endParaRPr>
          </a:p>
        </p:txBody>
      </p:sp>
      <p:cxnSp>
        <p:nvCxnSpPr>
          <p:cNvPr id="102" name="Google Shape;102;p18"/>
          <p:cNvCxnSpPr/>
          <p:nvPr/>
        </p:nvCxnSpPr>
        <p:spPr>
          <a:xfrm rot="10800000">
            <a:off x="1090475" y="3170850"/>
            <a:ext cx="0" cy="372900"/>
          </a:xfrm>
          <a:prstGeom prst="straightConnector1">
            <a:avLst/>
          </a:prstGeom>
          <a:noFill/>
          <a:ln w="9525" cap="flat" cmpd="sng">
            <a:solidFill>
              <a:schemeClr val="accent5"/>
            </a:solidFill>
            <a:prstDash val="solid"/>
            <a:round/>
            <a:headEnd type="none" w="med" len="med"/>
            <a:tailEnd type="none" w="med" len="med"/>
          </a:ln>
        </p:spPr>
      </p:cxnSp>
      <p:cxnSp>
        <p:nvCxnSpPr>
          <p:cNvPr id="103" name="Google Shape;103;p18"/>
          <p:cNvCxnSpPr/>
          <p:nvPr/>
        </p:nvCxnSpPr>
        <p:spPr>
          <a:xfrm>
            <a:off x="1090475" y="3183438"/>
            <a:ext cx="3070200" cy="9600"/>
          </a:xfrm>
          <a:prstGeom prst="straightConnector1">
            <a:avLst/>
          </a:prstGeom>
          <a:noFill/>
          <a:ln w="9525" cap="flat" cmpd="sng">
            <a:solidFill>
              <a:schemeClr val="accent5"/>
            </a:solidFill>
            <a:prstDash val="solid"/>
            <a:round/>
            <a:headEnd type="none" w="med" len="med"/>
            <a:tailEnd type="none" w="med" len="med"/>
          </a:ln>
        </p:spPr>
      </p:cxnSp>
      <p:cxnSp>
        <p:nvCxnSpPr>
          <p:cNvPr id="104" name="Google Shape;104;p18"/>
          <p:cNvCxnSpPr/>
          <p:nvPr/>
        </p:nvCxnSpPr>
        <p:spPr>
          <a:xfrm>
            <a:off x="4160700" y="3185100"/>
            <a:ext cx="0" cy="344400"/>
          </a:xfrm>
          <a:prstGeom prst="straightConnector1">
            <a:avLst/>
          </a:prstGeom>
          <a:noFill/>
          <a:ln w="9525" cap="flat" cmpd="sng">
            <a:solidFill>
              <a:schemeClr val="accent5"/>
            </a:solidFill>
            <a:prstDash val="solid"/>
            <a:round/>
            <a:headEnd type="none" w="med" len="med"/>
            <a:tailEnd type="none" w="med" len="med"/>
          </a:ln>
        </p:spPr>
      </p:cxnSp>
      <p:cxnSp>
        <p:nvCxnSpPr>
          <p:cNvPr id="105" name="Google Shape;105;p18"/>
          <p:cNvCxnSpPr/>
          <p:nvPr/>
        </p:nvCxnSpPr>
        <p:spPr>
          <a:xfrm rot="10800000" flipH="1">
            <a:off x="2620775" y="2847025"/>
            <a:ext cx="4800" cy="328500"/>
          </a:xfrm>
          <a:prstGeom prst="straightConnector1">
            <a:avLst/>
          </a:prstGeom>
          <a:noFill/>
          <a:ln w="9525" cap="flat" cmpd="sng">
            <a:solidFill>
              <a:schemeClr val="accent5"/>
            </a:solidFill>
            <a:prstDash val="solid"/>
            <a:round/>
            <a:headEnd type="none" w="med" len="med"/>
            <a:tailEnd type="triangle" w="med" len="med"/>
          </a:ln>
        </p:spPr>
      </p:cxnSp>
      <p:sp>
        <p:nvSpPr>
          <p:cNvPr id="106" name="Google Shape;106;p18"/>
          <p:cNvSpPr txBox="1"/>
          <p:nvPr/>
        </p:nvSpPr>
        <p:spPr>
          <a:xfrm>
            <a:off x="1606175" y="2515550"/>
            <a:ext cx="21330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5"/>
                </a:solidFill>
                <a:latin typeface="Lato"/>
                <a:ea typeface="Lato"/>
                <a:cs typeface="Lato"/>
                <a:sym typeface="Lato"/>
              </a:rPr>
              <a:t>Removed extreme pricing</a:t>
            </a:r>
            <a:endParaRPr sz="1000" b="1">
              <a:solidFill>
                <a:schemeClr val="accent5"/>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t>Summary Statistics After Cleaning</a:t>
            </a:r>
            <a:endParaRPr sz="2400"/>
          </a:p>
          <a:p>
            <a:pPr marL="0" lvl="0" indent="0" algn="l" rtl="0">
              <a:spcBef>
                <a:spcPts val="0"/>
              </a:spcBef>
              <a:spcAft>
                <a:spcPts val="0"/>
              </a:spcAft>
              <a:buNone/>
            </a:pPr>
            <a:endParaRPr sz="2400"/>
          </a:p>
        </p:txBody>
      </p:sp>
      <p:sp>
        <p:nvSpPr>
          <p:cNvPr id="112" name="Google Shape;112;p19"/>
          <p:cNvSpPr txBox="1">
            <a:spLocks noGrp="1"/>
          </p:cNvSpPr>
          <p:nvPr>
            <p:ph type="body" idx="1"/>
          </p:nvPr>
        </p:nvSpPr>
        <p:spPr>
          <a:xfrm>
            <a:off x="6606125" y="1685875"/>
            <a:ext cx="2378700" cy="3115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Removed observation that had less than 1 reviews per month</a:t>
            </a:r>
            <a:endParaRPr sz="1200"/>
          </a:p>
          <a:p>
            <a:pPr marL="457200" lvl="0" indent="-304800" algn="l" rtl="0">
              <a:spcBef>
                <a:spcPts val="0"/>
              </a:spcBef>
              <a:spcAft>
                <a:spcPts val="0"/>
              </a:spcAft>
              <a:buSzPts val="1200"/>
              <a:buChar char="●"/>
            </a:pPr>
            <a:r>
              <a:rPr lang="en" sz="1200"/>
              <a:t>Total 69,594 cleaned observations dominated by Los Angeles (26.04%) and New York (23.63%).</a:t>
            </a:r>
            <a:endParaRPr sz="1200"/>
          </a:p>
          <a:p>
            <a:pPr marL="457200" lvl="0" indent="-304800" algn="l" rtl="0">
              <a:spcBef>
                <a:spcPts val="0"/>
              </a:spcBef>
              <a:spcAft>
                <a:spcPts val="0"/>
              </a:spcAft>
              <a:buSzPts val="1200"/>
              <a:buChar char="●"/>
            </a:pPr>
            <a:r>
              <a:rPr lang="en" sz="1200"/>
              <a:t>Overall average of $143.67/ night and median of $108.83/night</a:t>
            </a:r>
            <a:endParaRPr sz="1200"/>
          </a:p>
        </p:txBody>
      </p:sp>
      <p:pic>
        <p:nvPicPr>
          <p:cNvPr id="113" name="Google Shape;113;p19"/>
          <p:cNvPicPr preferRelativeResize="0"/>
          <p:nvPr/>
        </p:nvPicPr>
        <p:blipFill>
          <a:blip r:embed="rId3">
            <a:alphaModFix/>
          </a:blip>
          <a:stretch>
            <a:fillRect/>
          </a:stretch>
        </p:blipFill>
        <p:spPr>
          <a:xfrm>
            <a:off x="155150" y="1169850"/>
            <a:ext cx="6492750" cy="3659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Summary Statistics</a:t>
            </a:r>
            <a:endParaRPr sz="2400"/>
          </a:p>
        </p:txBody>
      </p:sp>
      <p:sp>
        <p:nvSpPr>
          <p:cNvPr id="119" name="Google Shape;119;p20"/>
          <p:cNvSpPr txBox="1">
            <a:spLocks noGrp="1"/>
          </p:cNvSpPr>
          <p:nvPr>
            <p:ph type="body" idx="1"/>
          </p:nvPr>
        </p:nvSpPr>
        <p:spPr>
          <a:xfrm>
            <a:off x="5775900" y="1152475"/>
            <a:ext cx="30564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Most hosts rent out their entire home or apartment (65.1%).</a:t>
            </a:r>
            <a:endParaRPr/>
          </a:p>
          <a:p>
            <a:pPr marL="457200" lvl="0" indent="0" algn="l" rtl="0">
              <a:lnSpc>
                <a:spcPct val="100000"/>
              </a:lnSpc>
              <a:spcBef>
                <a:spcPts val="0"/>
              </a:spcBef>
              <a:spcAft>
                <a:spcPts val="0"/>
              </a:spcAft>
              <a:buNone/>
            </a:pPr>
            <a:endParaRPr/>
          </a:p>
          <a:p>
            <a:pPr marL="0" lvl="0" indent="0" algn="l" rtl="0">
              <a:spcBef>
                <a:spcPts val="0"/>
              </a:spcBef>
              <a:spcAft>
                <a:spcPts val="1600"/>
              </a:spcAft>
              <a:buNone/>
            </a:pPr>
            <a:endParaRPr/>
          </a:p>
        </p:txBody>
      </p:sp>
      <p:pic>
        <p:nvPicPr>
          <p:cNvPr id="120" name="Google Shape;120;p20" title="Chart"/>
          <p:cNvPicPr preferRelativeResize="0"/>
          <p:nvPr/>
        </p:nvPicPr>
        <p:blipFill>
          <a:blip r:embed="rId3">
            <a:alphaModFix/>
          </a:blip>
          <a:stretch>
            <a:fillRect/>
          </a:stretch>
        </p:blipFill>
        <p:spPr>
          <a:xfrm>
            <a:off x="152400" y="1169850"/>
            <a:ext cx="5471100" cy="33829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t>Summary Statistics</a:t>
            </a:r>
            <a:endParaRPr sz="2400"/>
          </a:p>
          <a:p>
            <a:pPr marL="0" lvl="0" indent="0" algn="l" rtl="0">
              <a:spcBef>
                <a:spcPts val="0"/>
              </a:spcBef>
              <a:spcAft>
                <a:spcPts val="0"/>
              </a:spcAft>
              <a:buNone/>
            </a:pPr>
            <a:endParaRPr sz="2400"/>
          </a:p>
        </p:txBody>
      </p:sp>
      <p:sp>
        <p:nvSpPr>
          <p:cNvPr id="126" name="Google Shape;126;p21"/>
          <p:cNvSpPr txBox="1">
            <a:spLocks noGrp="1"/>
          </p:cNvSpPr>
          <p:nvPr>
            <p:ph type="body" idx="1"/>
          </p:nvPr>
        </p:nvSpPr>
        <p:spPr>
          <a:xfrm>
            <a:off x="5836875" y="1152475"/>
            <a:ext cx="2995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Kitchen, Heating and Wifi are almost (~90%) guaranteed to be offered in a property. </a:t>
            </a:r>
            <a:endParaRPr/>
          </a:p>
          <a:p>
            <a:pPr marL="457200" lvl="0" indent="-342900" algn="l" rtl="0">
              <a:spcBef>
                <a:spcPts val="0"/>
              </a:spcBef>
              <a:spcAft>
                <a:spcPts val="0"/>
              </a:spcAft>
              <a:buSzPts val="1800"/>
              <a:buChar char="●"/>
            </a:pPr>
            <a:r>
              <a:rPr lang="en"/>
              <a:t>Pets Allowance, Pool, Kid Friendly, and Free Street Parking are much more less likely to be offered (~50%)</a:t>
            </a:r>
            <a:endParaRPr/>
          </a:p>
        </p:txBody>
      </p:sp>
      <p:pic>
        <p:nvPicPr>
          <p:cNvPr id="127" name="Google Shape;127;p21" title="Chart"/>
          <p:cNvPicPr preferRelativeResize="0"/>
          <p:nvPr/>
        </p:nvPicPr>
        <p:blipFill>
          <a:blip r:embed="rId3">
            <a:alphaModFix/>
          </a:blip>
          <a:stretch>
            <a:fillRect/>
          </a:stretch>
        </p:blipFill>
        <p:spPr>
          <a:xfrm>
            <a:off x="152400" y="1169850"/>
            <a:ext cx="5749902" cy="3416400"/>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1277</Words>
  <Application>Microsoft Macintosh PowerPoint</Application>
  <PresentationFormat>On-screen Show (16:9)</PresentationFormat>
  <Paragraphs>224</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Comfortaa Light</vt:lpstr>
      <vt:lpstr>Calibri</vt:lpstr>
      <vt:lpstr>Playfair Display</vt:lpstr>
      <vt:lpstr>EB Garamond</vt:lpstr>
      <vt:lpstr>Arial</vt:lpstr>
      <vt:lpstr>Lato</vt:lpstr>
      <vt:lpstr>Coral</vt:lpstr>
      <vt:lpstr>PowerPoint Presentation</vt:lpstr>
      <vt:lpstr>Airbnb Price Recommendation</vt:lpstr>
      <vt:lpstr>Business Importance</vt:lpstr>
      <vt:lpstr>Data Summary</vt:lpstr>
      <vt:lpstr>Summary Statistics Before Cleaning </vt:lpstr>
      <vt:lpstr>Modeling Sample Selection</vt:lpstr>
      <vt:lpstr>Summary Statistics After Cleaning </vt:lpstr>
      <vt:lpstr>Summary Statistics</vt:lpstr>
      <vt:lpstr>Summary Statistics </vt:lpstr>
      <vt:lpstr>Hosts’ Information</vt:lpstr>
      <vt:lpstr>Cancelation Policy</vt:lpstr>
      <vt:lpstr>Review Ratings</vt:lpstr>
      <vt:lpstr>Modeling &amp; Analysis</vt:lpstr>
      <vt:lpstr> Pricing Factors (OLS regression)</vt:lpstr>
      <vt:lpstr>1. Housing Characters </vt:lpstr>
      <vt:lpstr>2. Host Info - Super host &amp; Identity verified</vt:lpstr>
      <vt:lpstr>3. Reviews - Location &amp; Cleanliness</vt:lpstr>
      <vt:lpstr>4. Amenities </vt:lpstr>
      <vt:lpstr>5. Variable Exclusion</vt:lpstr>
      <vt:lpstr>5. Variable Exclusion</vt:lpstr>
      <vt:lpstr> Pricing Factors (OLS regression)</vt:lpstr>
      <vt:lpstr>Machine Learning Results</vt:lpstr>
      <vt:lpstr>Log vs. Not Log Price</vt:lpstr>
      <vt:lpstr>Random Forest</vt:lpstr>
      <vt:lpstr>K-Nearest Neighbors </vt:lpstr>
      <vt:lpstr>Compare ML Lasso to OLS Model</vt:lpstr>
      <vt:lpstr>Conclusion</vt:lpstr>
      <vt:lpstr>Recommendation</vt:lpstr>
      <vt:lpstr>Limitations &amp; Future Direction</vt:lpstr>
      <vt:lpstr>Q&amp;A</vt:lpstr>
      <vt:lpstr>PowerPoint Presentation</vt:lpstr>
      <vt:lpstr>Review Ratings</vt:lpstr>
      <vt:lpstr>Location &amp; Cleanliness Score</vt:lpstr>
      <vt:lpstr>Appendix 3 Cleaned Data</vt:lpstr>
      <vt:lpstr>Machine Learning Results</vt:lpstr>
      <vt:lpstr>Random Forest Model</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2019-03-15T02:09:19Z</dcterms:modified>
</cp:coreProperties>
</file>